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91" r:id="rId1"/>
  </p:sldMasterIdLst>
  <p:notesMasterIdLst>
    <p:notesMasterId r:id="rId66"/>
  </p:notesMasterIdLst>
  <p:sldIdLst>
    <p:sldId id="266" r:id="rId2"/>
    <p:sldId id="257" r:id="rId3"/>
    <p:sldId id="270" r:id="rId4"/>
    <p:sldId id="295" r:id="rId5"/>
    <p:sldId id="296" r:id="rId6"/>
    <p:sldId id="297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2" r:id="rId20"/>
    <p:sldId id="315" r:id="rId21"/>
    <p:sldId id="316" r:id="rId22"/>
    <p:sldId id="317" r:id="rId23"/>
    <p:sldId id="318" r:id="rId24"/>
    <p:sldId id="319" r:id="rId25"/>
    <p:sldId id="320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3" r:id="rId37"/>
    <p:sldId id="334" r:id="rId38"/>
    <p:sldId id="335" r:id="rId39"/>
    <p:sldId id="337" r:id="rId40"/>
    <p:sldId id="336" r:id="rId41"/>
    <p:sldId id="338" r:id="rId42"/>
    <p:sldId id="339" r:id="rId43"/>
    <p:sldId id="340" r:id="rId44"/>
    <p:sldId id="341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53" r:id="rId55"/>
    <p:sldId id="354" r:id="rId56"/>
    <p:sldId id="355" r:id="rId57"/>
    <p:sldId id="356" r:id="rId58"/>
    <p:sldId id="357" r:id="rId59"/>
    <p:sldId id="358" r:id="rId60"/>
    <p:sldId id="359" r:id="rId61"/>
    <p:sldId id="360" r:id="rId62"/>
    <p:sldId id="342" r:id="rId63"/>
    <p:sldId id="343" r:id="rId64"/>
    <p:sldId id="293" r:id="rId65"/>
  </p:sldIdLst>
  <p:sldSz cx="9906000" cy="6858000" type="A4"/>
  <p:notesSz cx="6858000" cy="954405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CCFF99"/>
    <a:srgbClr val="669900"/>
    <a:srgbClr val="996633"/>
    <a:srgbClr val="CC0066"/>
    <a:srgbClr val="FEECF9"/>
    <a:srgbClr val="3333CC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0296" autoAdjust="0"/>
  </p:normalViewPr>
  <p:slideViewPr>
    <p:cSldViewPr>
      <p:cViewPr>
        <p:scale>
          <a:sx n="75" d="100"/>
          <a:sy n="75" d="100"/>
        </p:scale>
        <p:origin x="-2424" y="-66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77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77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00F97A6-3784-4787-9085-2235111FD3BD}" type="datetimeFigureOut">
              <a:rPr lang="ru-RU"/>
              <a:pPr>
                <a:defRPr/>
              </a:pPr>
              <a:t>13.03.2022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846138" y="715963"/>
            <a:ext cx="5165725" cy="35782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smtClean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533900"/>
            <a:ext cx="5486400" cy="4294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064625"/>
            <a:ext cx="2971800" cy="477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9064625"/>
            <a:ext cx="2971800" cy="477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EB67A36-5C5D-4DE0-9494-A7BA1CDA60A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33858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B67A36-5C5D-4DE0-9494-A7BA1CDA60A1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503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1D386CA-8109-4F1D-B148-0B3730F94DDB}" type="slidenum">
              <a:rPr lang="ru-RU" altLang="ru-RU" smtClean="0"/>
              <a:pPr eaLnBrk="1" hangingPunct="1"/>
              <a:t>49</a:t>
            </a:fld>
            <a:endParaRPr lang="ru-RU" altLang="ru-RU" smtClean="0"/>
          </a:p>
        </p:txBody>
      </p:sp>
      <p:sp>
        <p:nvSpPr>
          <p:cNvPr id="28675" name="Rectangle 2"/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846138" y="715963"/>
            <a:ext cx="5165725" cy="35782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alt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2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742950" y="1752624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4068" y="4953000"/>
            <a:ext cx="9910079" cy="1912088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FE5043DF-4C97-44FC-A9B1-CA3BEA48BE1D}" type="datetimeFigureOut">
              <a:rPr lang="ru-RU" smtClean="0"/>
              <a:pPr>
                <a:defRPr/>
              </a:pPr>
              <a:t>13.03.2022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A4FE4953-AA12-44F9-8F64-864D08CAADC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1481333"/>
            <a:ext cx="89154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0023442-4C8D-484F-901A-EE25097D4F22}" type="datetimeFigureOut">
              <a:rPr lang="ru-RU" smtClean="0"/>
              <a:pPr>
                <a:defRPr/>
              </a:pPr>
              <a:t>13.03.2022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FDC7170-DD53-449A-A00B-157A615E8B64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414347" y="274663"/>
            <a:ext cx="1925593" cy="5592761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7B54FC5-CD3E-4528-9994-3F3708618DBB}" type="datetimeFigureOut">
              <a:rPr lang="ru-RU" smtClean="0"/>
              <a:pPr>
                <a:defRPr/>
              </a:pPr>
              <a:t>13.03.2022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98B7A6E-1D04-4C98-913B-AED8F868AE8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201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742950" y="1981200"/>
            <a:ext cx="4127500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35550" y="1981200"/>
            <a:ext cx="4127500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F1277-3895-4A68-B747-5E73F9F9896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370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95300" y="1600201"/>
            <a:ext cx="8915400" cy="4525963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Информатика. 8 класс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B2693-5F21-4D90-9C8B-213339C1ECA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158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B747A86-607A-493B-B6BC-03E1CE710FBF}" type="datetimeFigureOut">
              <a:rPr lang="ru-RU" smtClean="0"/>
              <a:pPr>
                <a:defRPr/>
              </a:pPr>
              <a:t>13.03.2022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A5ECA5CA-A579-4D2A-8C66-371C9C855DF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C593150-DDE7-40B4-A8DE-8B1D0EC4E4BD}" type="datetimeFigureOut">
              <a:rPr lang="ru-RU" smtClean="0"/>
              <a:pPr>
                <a:defRPr/>
              </a:pPr>
              <a:t>13.03.2022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5CDB0CB-508C-4085-A1EA-907454BAFDD1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Нашивка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Нашивка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95300" y="148133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35550" y="148133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E8EC7C8-CA57-4C5B-A369-E25B78DBF830}" type="datetimeFigureOut">
              <a:rPr lang="ru-RU" smtClean="0"/>
              <a:pPr>
                <a:defRPr/>
              </a:pPr>
              <a:t>13.03.2022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7074D33-1B19-4D33-9162-17BF55CDD5C2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95300" y="1444317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032115" y="1444317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1F569A5-B2F7-44E9-B6B0-F86AE0BF414C}" type="datetimeFigureOut">
              <a:rPr lang="ru-RU" smtClean="0"/>
              <a:pPr>
                <a:defRPr/>
              </a:pPr>
              <a:t>13.03.2022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20C5FFC-9A6C-423A-9ACE-2598D0C5780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69B5CEA7-BDCF-45CB-8CDF-057F9830183A}" type="datetimeFigureOut">
              <a:rPr lang="ru-RU" smtClean="0"/>
              <a:pPr>
                <a:defRPr/>
              </a:pPr>
              <a:t>13.03.2022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3BFCC44-8ED1-475D-B577-30ED9B27D8F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3127A36-7E2E-4664-ADDC-162C19682516}" type="datetimeFigureOut">
              <a:rPr lang="ru-RU" smtClean="0"/>
              <a:pPr>
                <a:defRPr/>
              </a:pPr>
              <a:t>13.03.2022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6E09A47-A30D-4C25-B2B6-B93F45CAA6BD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787900" y="5355102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>
            <a:extLst/>
          </a:lstStyle>
          <a:p>
            <a:pPr>
              <a:defRPr/>
            </a:pPr>
            <a:fld id="{A2063A80-F922-4850-BA77-567061C3DA0B}" type="datetimeFigureOut">
              <a:rPr lang="ru-RU" smtClean="0"/>
              <a:pPr>
                <a:defRPr/>
              </a:pPr>
              <a:t>13.03.2022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A8AB801-9D8A-43E1-B18A-91F3750AE6A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236335" y="5443402"/>
            <a:ext cx="77597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BF9C61B-E829-432C-B359-0E989AD25130}" type="datetimeFigureOut">
              <a:rPr lang="ru-RU" smtClean="0"/>
              <a:pPr>
                <a:defRPr/>
              </a:pPr>
              <a:t>13.03.2022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745090" y="6407967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A9974DB-E2B3-46DB-BB04-C8630DEC8E1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7652" y="4865122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540880" y="5944936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526206" y="5939011"/>
            <a:ext cx="3997989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545" y="5791253"/>
            <a:ext cx="3685840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9994" y="5787761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Нашивка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540880" y="5944936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526206" y="5939011"/>
            <a:ext cx="3997989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545" y="5791253"/>
            <a:ext cx="3685840" cy="1080868"/>
          </a:xfrm>
          <a:prstGeom prst="rtTriangle">
            <a:avLst/>
          </a:prstGeom>
          <a:blipFill>
            <a:blip r:embed="rId15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994" y="5787761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95300" y="1481336"/>
            <a:ext cx="89154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863E4047-A07C-4887-A834-EE0DB904F57F}" type="datetimeFigureOut">
              <a:rPr lang="ru-RU" smtClean="0"/>
              <a:pPr>
                <a:defRPr/>
              </a:pPr>
              <a:t>13.03.2022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745090" y="6407967"/>
            <a:ext cx="254657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9367878" y="6407967"/>
            <a:ext cx="39624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4E55172B-CE95-47EB-BB4F-5C8D09370B5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dataup.net/wp-content/uploads/2013/04/windows_17.jpg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://dataup.net/wp-content/uploads/2013/04/windows_25.gif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://dataup.net/wp-content/uploads/2013/04/windows_29.gif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dataup.net/wp-content/uploads/2013/04/windows_35.jpg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://dataup.net/wp-content/uploads/2013/04/windows_39.jpg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dataup.net/wp-content/uploads/2013/04/windows_44.jpg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dataup.net/wp-content/uploads/2013/04/windows_54.jpg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dataup.net/wp-content/uploads/2013/04/Windows_7.png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dataup.net/wp-content/uploads/2013/04/2.jpg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://dataup.net/wp-content/uploads/2013/04/windows_02.gif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://dataup.net/wp-content/uploads/2013/04/windows_08.gif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dataup.net/wp-content/uploads/2013/04/windows_12.jpg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1064568" y="404664"/>
            <a:ext cx="7886730" cy="649288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ru-RU" sz="1600" b="1" dirty="0" smtClean="0">
                <a:latin typeface="Times New Roman" pitchFamily="18" charset="0"/>
              </a:rPr>
              <a:t>Кафедра информатики и  </a:t>
            </a:r>
            <a:r>
              <a:rPr lang="ru-RU" sz="1600" b="1" dirty="0">
                <a:latin typeface="Times New Roman" pitchFamily="18" charset="0"/>
              </a:rPr>
              <a:t>информационных таможенных </a:t>
            </a:r>
            <a:r>
              <a:rPr lang="ru-RU" sz="1600" b="1" dirty="0" smtClean="0">
                <a:latin typeface="Times New Roman" pitchFamily="18" charset="0"/>
              </a:rPr>
              <a:t>технологий</a:t>
            </a:r>
            <a:endParaRPr lang="ru-RU" sz="1600" b="1" dirty="0">
              <a:latin typeface="Times New Roman" pitchFamily="18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309475" y="6021288"/>
            <a:ext cx="3313112" cy="57626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CC99"/>
              </a:gs>
            </a:gsLst>
            <a:lin ang="2700000" scaled="1"/>
          </a:gradFill>
          <a:ln w="28575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ru-RU" sz="1600" b="1" dirty="0" err="1" smtClean="0">
                <a:solidFill>
                  <a:srgbClr val="660033"/>
                </a:solidFill>
                <a:latin typeface="Times New Roman" pitchFamily="18" charset="0"/>
              </a:rPr>
              <a:t>Лужецкая</a:t>
            </a:r>
            <a:r>
              <a:rPr lang="ru-RU" sz="1600" b="1" dirty="0" smtClean="0">
                <a:solidFill>
                  <a:srgbClr val="660033"/>
                </a:solidFill>
                <a:latin typeface="Times New Roman" pitchFamily="18" charset="0"/>
              </a:rPr>
              <a:t> Прасковья Алексеевна</a:t>
            </a:r>
            <a:endParaRPr lang="ru-RU" sz="1600" b="1" dirty="0">
              <a:solidFill>
                <a:srgbClr val="660033"/>
              </a:solidFill>
              <a:latin typeface="Times New Roman" pitchFamily="18" charset="0"/>
            </a:endParaRP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42950" y="1052736"/>
            <a:ext cx="8420100" cy="1829761"/>
          </a:xfrm>
        </p:spPr>
        <p:txBody>
          <a:bodyPr/>
          <a:lstStyle/>
          <a:p>
            <a:pPr algn="ctr" eaLnBrk="1" hangingPunct="1"/>
            <a:r>
              <a:rPr lang="ru-RU" b="1" dirty="0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 «Информатика»</a:t>
            </a:r>
            <a:br>
              <a:rPr lang="ru-RU" b="1" dirty="0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500" b="1" dirty="0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Лекция </a:t>
            </a:r>
            <a:r>
              <a:rPr lang="en-US" sz="2500" b="1" dirty="0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7" name="Text Box 6"/>
          <p:cNvSpPr txBox="1">
            <a:spLocks noChangeArrowheads="1"/>
          </p:cNvSpPr>
          <p:nvPr/>
        </p:nvSpPr>
        <p:spPr bwMode="auto">
          <a:xfrm>
            <a:off x="560388" y="3213100"/>
            <a:ext cx="9345612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3. Программные средства реализации информационных процессов </a:t>
            </a:r>
          </a:p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 3.1. 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Операционная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MS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u-RU" b="1" dirty="0">
              <a:solidFill>
                <a:srgbClr val="9966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Направление подготовки: </a:t>
            </a:r>
            <a:r>
              <a:rPr lang="ru-RU" b="1" dirty="0" smtClean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Таможенное </a:t>
            </a:r>
            <a:r>
              <a:rPr lang="ru-RU" b="1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дело</a:t>
            </a:r>
          </a:p>
          <a:p>
            <a:r>
              <a:rPr lang="ru-RU" b="1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Квалификация выпускника «Специалист»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animBg="1"/>
      <p:bldP spid="1536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915400" cy="1143000"/>
          </a:xfr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NT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sz="half" idx="4294967295"/>
          </p:nvPr>
        </p:nvSpPr>
        <p:spPr>
          <a:xfrm>
            <a:off x="4592960" y="1135772"/>
            <a:ext cx="5313040" cy="4093428"/>
          </a:xfrm>
        </p:spPr>
        <p:txBody>
          <a:bodyPr vert="horz"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 июля 1993 года была представлена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NT 3.1, которая была уже 32-разрядной операционной системой. Данная версия была специально предназначена для сетей и бизнес приложений. Это была первая серверная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которая так же могла использоваться на рабочих станциях. Была включена поддержка сетевых протоколов TCP/IP,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NetBIOS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DLC.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уже использовала файловую систему NTFS, когда предыдущие версии были на FAT.</a:t>
            </a:r>
          </a:p>
        </p:txBody>
      </p:sp>
      <p:pic>
        <p:nvPicPr>
          <p:cNvPr id="5" name="Содержимое 4" descr="windows 3.1">
            <a:hlinkClick r:id="rId2"/>
          </p:cNvPr>
          <p:cNvPicPr>
            <a:picLocks noGrp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1124744"/>
            <a:ext cx="4551363" cy="446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3713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-85402"/>
            <a:ext cx="8915400" cy="706090"/>
          </a:xfr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half" idx="4294967295"/>
          </p:nvPr>
        </p:nvSpPr>
        <p:spPr>
          <a:xfrm>
            <a:off x="-21332" y="476672"/>
            <a:ext cx="9906000" cy="3477875"/>
          </a:xfrm>
        </p:spPr>
        <p:txBody>
          <a:bodyPr vert="horz"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 августа 1995 года мир увидел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95.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Теперь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это отдельная операционная система и уже не является графическим интерфейсом для MS-DOS, но он все еще остается важным компонентом.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был успех. За первые 4 дня, после выпуска, было продано 1 млн. копий. В течении года цифра достигла отметки 7 млн. Доля рынка основного конкурента, компании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начала значительно снижаться.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95 появились такие привычные элементы, как значки на рабочем столе, панель задач с кнопкой «Пуск». Была реализована функция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Plug&amp;Play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которая автоматически устанавливала драйвера во время подключения устройства.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Она была простой и понятной, что делало её идеальной системой для домашнего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использования.</a:t>
            </a:r>
          </a:p>
        </p:txBody>
      </p:sp>
      <p:pic>
        <p:nvPicPr>
          <p:cNvPr id="5" name="Содержимое 4" descr="windows 95">
            <a:hlinkClick r:id="rId2"/>
          </p:cNvPr>
          <p:cNvPicPr>
            <a:picLocks noGrp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7096" y="3717032"/>
            <a:ext cx="3888432" cy="283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0" y="3933056"/>
            <a:ext cx="5673080" cy="163121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365760" indent="-256032" algn="just">
              <a:buClr>
                <a:schemeClr val="accent1"/>
              </a:buClr>
              <a:buSzPct val="68000"/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установившие новую ОС от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впервые увидели программу, которая открыла им путь в новый мир, мир Интернет. Программу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Explorer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65760" indent="-256032" algn="just">
              <a:buClr>
                <a:schemeClr val="accent1"/>
              </a:buClr>
              <a:buSzPct val="68000"/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740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-18256" y="27856"/>
            <a:ext cx="8915400" cy="634082"/>
          </a:xfr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98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half" idx="4294967295"/>
          </p:nvPr>
        </p:nvSpPr>
        <p:spPr>
          <a:xfrm>
            <a:off x="0" y="1063764"/>
            <a:ext cx="5500588" cy="4093428"/>
          </a:xfrm>
        </p:spPr>
        <p:txBody>
          <a:bodyPr vert="horz"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сути являлась обновленной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95 и была выпущена 25 июня 1998 года. В ней были исправлены недочеты предыдущей версии, доработаны драйвера USB и AGP, появилась поддержка работы с несколькими мониторами, улучшен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Explorer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поиска информации в интернете и на компьютере.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касается мультимедиа, появилась поддержка DVD дисков. В обновленной ОС появился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Updater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позволяющий самостоятельно устанавливать свежие обновления.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Содержимое 4" descr="windows 98">
            <a:hlinkClick r:id="rId2"/>
          </p:cNvPr>
          <p:cNvPicPr>
            <a:picLocks noGrp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6768" y="1124744"/>
            <a:ext cx="400876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30728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-27384"/>
            <a:ext cx="8915400" cy="1143000"/>
          </a:xfr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sz="half" idx="4294967295"/>
          </p:nvPr>
        </p:nvSpPr>
        <p:spPr>
          <a:xfrm>
            <a:off x="0" y="1052736"/>
            <a:ext cx="5241032" cy="4708981"/>
          </a:xfrm>
        </p:spPr>
        <p:txBody>
          <a:bodyPr vert="horz"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 выхода — 17 февраля 2000 года. Предназначена для бизнеса и выпускалась в 4-х изданиях: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(издание для рабочих станций и опытных пользователей),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Advanced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Datacenter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(для применения на серверах).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новую версию включена поддержка беспроводных сетевых устройств, инфракрасных устройств, различных игровых устройств,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FireWire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1394) и многое другое.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утверждала, что это самая безопасная операционная система, хотя на деле оказалось, что это далеко не так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Содержимое 4" descr="windows 2000">
            <a:hlinkClick r:id="rId2"/>
          </p:cNvPr>
          <p:cNvPicPr>
            <a:picLocks noGrp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2956" y="1124744"/>
            <a:ext cx="4446588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7133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943600" cy="566738"/>
          </a:xfr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 (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Melennium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Edition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half" idx="4294967295"/>
          </p:nvPr>
        </p:nvSpPr>
        <p:spPr>
          <a:xfrm>
            <a:off x="26640" y="548680"/>
            <a:ext cx="9879360" cy="2554545"/>
          </a:xfrm>
        </p:spPr>
        <p:txBody>
          <a:bodyPr vert="horz"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Операционная система ориентированная на домашних пользователей. Является последней системой, основанной на коде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95.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ней появилась функция восстановления системы, благодаря которой можно создавать резервные копии и в случае серьезных сбоев можно было легко вернуть работоспособность компьютера.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Она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была первой системой, которая включала в себя инструменты для обработки видео: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Player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По своей сути ME — это аналог Win.2000, только для другого круга пользователей.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 descr="windows me">
            <a:hlinkClick r:id="rId2"/>
          </p:cNvPr>
          <p:cNvPicPr>
            <a:picLocks noGrp="1"/>
          </p:cNvPicPr>
          <p:nvPr>
            <p:ph type="pic" idx="4294967295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0912" y="2924944"/>
            <a:ext cx="5529064" cy="3823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846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 idx="4294967295"/>
          </p:nvPr>
        </p:nvSpPr>
        <p:spPr>
          <a:xfrm>
            <a:off x="0" y="-99392"/>
            <a:ext cx="8915400" cy="706090"/>
          </a:xfr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Содержимое 6"/>
          <p:cNvSpPr>
            <a:spLocks noGrp="1"/>
          </p:cNvSpPr>
          <p:nvPr>
            <p:ph sz="half" idx="4294967295"/>
          </p:nvPr>
        </p:nvSpPr>
        <p:spPr>
          <a:xfrm>
            <a:off x="0" y="548680"/>
            <a:ext cx="9906000" cy="2862322"/>
          </a:xfrm>
        </p:spPr>
        <p:txBody>
          <a:bodyPr vert="horz"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октября 2001 года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XP быстро пришла на замену Win.2000 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Win.ME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Она была ориентирована сразу и для бизнеса, и для установки на домашнем ПК.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2003 до 2011 год была самой распространенной ОС в мире.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отличии от предыдущих систем, XP была исключительно клиентской.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Серверным аналогом была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2003. Среди нововведений были: более округлый графический интерфейс, поддержка метода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сглаживания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текста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ClearType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которая применялась для улучшения отображения на ЖК-дисплеях, возможность работы нескольких пользователей, улучшены функции управления системой при помощи командной строки, улучшение совместимости приложений со старыми версиями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Содержимое 7" descr="windows XP">
            <a:hlinkClick r:id="rId2"/>
          </p:cNvPr>
          <p:cNvPicPr>
            <a:picLocks noGrp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199" y="3501008"/>
            <a:ext cx="4913313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3529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-315416"/>
            <a:ext cx="8915400" cy="1143000"/>
          </a:xfr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Vista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sz="half" idx="4294967295"/>
          </p:nvPr>
        </p:nvSpPr>
        <p:spPr>
          <a:xfrm>
            <a:off x="1" y="620688"/>
            <a:ext cx="9906000" cy="2554545"/>
          </a:xfrm>
        </p:spPr>
        <p:txBody>
          <a:bodyPr vert="horz"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Считается самым неудачным обновлением семейства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Была представлена 30 января 2007 года. Основные жалобы пользователей были направлены на излишнюю секретность системы и низкую производительность. Из-за этого большинство компаний предпочли остаться на проверенной, надежной и производительной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XP. Несмотря на это, компании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все же удалось продать более 100 млн. лицензий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Vista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Среди нововведений переработанный интерфейс, усовершенствованную работу с сетью, аудио и печатью,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гаджеты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рабочего стола.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Содержимое 4" descr="windows vista">
            <a:hlinkClick r:id="rId2"/>
          </p:cNvPr>
          <p:cNvPicPr>
            <a:picLocks noGrp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76936" y="2996952"/>
            <a:ext cx="5419725" cy="352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0142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-143347"/>
            <a:ext cx="5943600" cy="908051"/>
          </a:xfr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Содержимое 4" descr="Windows 7">
            <a:hlinkClick r:id="rId2"/>
          </p:cNvPr>
          <p:cNvPicPr>
            <a:picLocks noGrp="1"/>
          </p:cNvPicPr>
          <p:nvPr>
            <p:ph type="pic" idx="4294967295"/>
          </p:nvPr>
        </p:nvPicPr>
        <p:blipFill>
          <a:blip r:embed="rId3" cstate="print"/>
          <a:srcRect l="8222" r="8222"/>
          <a:stretch>
            <a:fillRect/>
          </a:stretch>
        </p:blipFill>
        <p:spPr bwMode="auto">
          <a:xfrm>
            <a:off x="5025008" y="4077072"/>
            <a:ext cx="4464496" cy="264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Текст 5"/>
          <p:cNvSpPr>
            <a:spLocks noGrp="1"/>
          </p:cNvSpPr>
          <p:nvPr>
            <p:ph type="body" sz="half" idx="4294967295"/>
          </p:nvPr>
        </p:nvSpPr>
        <p:spPr>
          <a:xfrm>
            <a:off x="0" y="548680"/>
            <a:ext cx="9632950" cy="3785652"/>
          </a:xfrm>
        </p:spPr>
        <p:txBody>
          <a:bodyPr vert="horz"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Самая распространенная ОС в мире с 2011 года. Дата выпуска 22 октября 2009 года.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Всего в первый год было продано 240 миллионов лицензий, что сделало её самой продаваемой операционной системой в истории.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Новая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обзавелась поддержкой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мультитач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управления, большое количество тем и визуальных эффектов, тесная интеграция с производителями драйверов. Более 90% устройств устанавливаются автоматически. Улучшена поддержка приложений разработанных для старых версий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Player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12, вошедший в «семерку» стал самостоятельно читать практически все форматы в то время, как раньше было необходимо устанавливать большое количество дополнительных кодеков. Добавлены функции интерфейса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Aero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такие как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Peek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Snap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Они позволяют эффективно управлять окнами при помощи мыши и сочетаний клавиш.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53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 idx="4294967295"/>
          </p:nvPr>
        </p:nvSpPr>
        <p:spPr>
          <a:xfrm>
            <a:off x="0" y="-27384"/>
            <a:ext cx="8915400" cy="778098"/>
          </a:xfr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Содержимое 6"/>
          <p:cNvSpPr>
            <a:spLocks noGrp="1"/>
          </p:cNvSpPr>
          <p:nvPr>
            <p:ph sz="half" idx="4294967295"/>
          </p:nvPr>
        </p:nvSpPr>
        <p:spPr>
          <a:xfrm>
            <a:off x="128464" y="692696"/>
            <a:ext cx="9637960" cy="3170099"/>
          </a:xfrm>
        </p:spPr>
        <p:txBody>
          <a:bodyPr vert="horz"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октября 2012 года вышла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8. Использует новый пользовательский интерфейс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Modern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Он имеет плиточную структуру и функционально схож с привычным рабочим столом. Количество плиток на экране определяется автоматически в зависимости от разрешения. В этой версии отсутствует кнопка «Пуск», а вместо неё используется активный угол. В этой версии появилась возможность синхронизации параметров нескольких устройств при помощи учетной записи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Появился магазин приложений. Обновлен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Explorer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новый Диспетчер задач, добавлена поддержка USB 3.0,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Bluetooth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4.0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DirectX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11.1 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NET.Framework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4.5. Особенностью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 является ориентирование как на ПК, так и на устройства с сенсорным управлением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Содержимое 7" descr="windows 8">
            <a:hlinkClick r:id="rId2"/>
          </p:cNvPr>
          <p:cNvPicPr>
            <a:picLocks noGrp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5008" y="4005064"/>
            <a:ext cx="4437484" cy="2664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1282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915400" cy="1143000"/>
          </a:xfr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Continuum –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новая система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half" idx="4294967295"/>
          </p:nvPr>
        </p:nvSpPr>
        <p:spPr>
          <a:xfrm>
            <a:off x="0" y="1124744"/>
            <a:ext cx="9906000" cy="1015663"/>
          </a:xfrm>
        </p:spPr>
        <p:txBody>
          <a:bodyPr vert="horz"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 граница между традиционным и сенсорным управлением будет максимально размыта и стерта. Теперь не будет специальной среды для перехода из одного режима в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другой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Содержимое 4" descr="Screenshot__57_.0.png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1424608" y="2204864"/>
            <a:ext cx="7627854" cy="3960862"/>
          </a:xfrm>
        </p:spPr>
      </p:pic>
    </p:spTree>
    <p:extLst>
      <p:ext uri="{BB962C8B-B14F-4D97-AF65-F5344CB8AC3E}">
        <p14:creationId xmlns:p14="http://schemas.microsoft.com/office/powerpoint/2010/main" val="3479676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244" y="260648"/>
            <a:ext cx="8856985" cy="692150"/>
          </a:xfrm>
        </p:spPr>
        <p:txBody>
          <a:bodyPr/>
          <a:lstStyle/>
          <a:p>
            <a:pPr eaLnBrk="1" hangingPunct="1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лекции</a:t>
            </a:r>
          </a:p>
        </p:txBody>
      </p:sp>
      <p:sp>
        <p:nvSpPr>
          <p:cNvPr id="14339" name="Text Box 38"/>
          <p:cNvSpPr txBox="1">
            <a:spLocks noChangeArrowheads="1"/>
          </p:cNvSpPr>
          <p:nvPr/>
        </p:nvSpPr>
        <p:spPr bwMode="auto">
          <a:xfrm>
            <a:off x="523879" y="1257210"/>
            <a:ext cx="8769350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>
              <a:buFontTx/>
              <a:buAutoNum type="arabicPeriod"/>
            </a:pPr>
            <a:endParaRPr lang="ru-RU" sz="2400" b="1" dirty="0">
              <a:solidFill>
                <a:srgbClr val="9966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b="1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Познакомить </a:t>
            </a:r>
            <a:r>
              <a:rPr lang="ru-RU" sz="2400" b="1" dirty="0" smtClean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ru-RU" sz="2400" b="1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историей развития </a:t>
            </a:r>
            <a:r>
              <a:rPr lang="ru-RU" sz="2400" b="1" dirty="0" smtClean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операционных систем </a:t>
            </a:r>
            <a:r>
              <a:rPr lang="en-US" sz="2400" b="1" dirty="0" smtClean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400" b="1" dirty="0" smtClean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с их </a:t>
            </a:r>
            <a:r>
              <a:rPr lang="ru-RU" sz="2400" b="1" dirty="0" smtClean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интерфейсом</a:t>
            </a:r>
            <a:endParaRPr lang="ru-RU" sz="2400" b="1" dirty="0">
              <a:solidFill>
                <a:srgbClr val="9966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0472" y="764704"/>
            <a:ext cx="9579769" cy="608427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10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операционная система для персональных компьютеров,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разработанная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корпорацией Microsoft в рамках семейства Windows NT.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призвана стать единой для разных устройств, таких как персональные компьютеры, планшеты, смартфоны, консоли Xbox One 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прочие.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Доступна единая платформа разработки и единый магазин универсальных приложений, совместимых со всеми поддерживаемыми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устройствами.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поставляется в качестве услуги с выпуском обновлений на протяжении всего цикла поддержки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72480" y="-27384"/>
            <a:ext cx="9136856" cy="949569"/>
          </a:xfr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10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976" y="3485695"/>
            <a:ext cx="4680520" cy="3239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7808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4488" y="188640"/>
            <a:ext cx="9151144" cy="720971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разработки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5733" y="1266093"/>
            <a:ext cx="9679781" cy="54776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Windows 8 система получила номер 10, минуя 9. Как объяснил глава Microsoft по маркетингу Windows Тони Профет, пропуск девятого номера в наименовании операционной системы Windows не связан с совместимостью. Многие программы определяли бы её, как систему из семейства Windows 9x, которые выпускались с 1995 по 2000 год. Изначально предполагалось, что нынешняя Windows 8.1 будет названа Windows 9, в Microsoft не хотели, чтобы новая версия Windows ассоциировалась с непопулярной Windows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предварительная версия Windows 10 (сборка 9841) была выпущена 30 сентября 2014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года. На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следующий день эта сборка стала доступной для загрузки на сайте программы предварительной оценки Windows.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Microsoft утверждается, что использованы пожелания и предпочтения пользователей в процессе создания новой версии операционной системы, благодаря применению предварительного тестирование с помощью Программы предварительной оценки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47569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6496" y="1844824"/>
            <a:ext cx="9151144" cy="47302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10 привычна и удобна, у нее много сходств с Windows 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Она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быстро запускается и возобновляет работу, включает больше встроенных функций системы безопасности и работает с уже имеющимся программным обеспечением и оборудованием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«Она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объединяет в себе сильные стороны Windows 8 и Windows 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7». Программа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предварительной оценки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92906" y="422031"/>
            <a:ext cx="9151144" cy="774721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Краткое описание нововведений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687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496" y="0"/>
            <a:ext cx="9265445" cy="1292469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Отличия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предыдущих версий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0472" y="1127757"/>
            <a:ext cx="9565483" cy="467750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Обновлённое меню «Пуск» позволит пользователю в один клик просматривать списки часто используемых приложений и файлов, а также настраивать приложения, программы, контакты и веб-сайты. Имеется возможность закрепить плитки в меню «Пуск», а если плитки не нужны, их можно убрать. Однако, если пользователям больше по душе экран «Пуск», как в Windows 8.1, они смогут переключиться на него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Возможность изменять размер меню «Пуск».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Новый «Центр уведомлений» с кнопками быстрых настроек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Панель задач добавлены панель поиска, кнопки просмотра задач (также рабочие столы) и Центра уведомлений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Новая панель поиска с интегрированным голосовым помощником Кортана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Кнопка просмотра задач позволит пользователю создавать множество рабочих столов и переключаться между ними, чтобы повысить эффективность работы с несколькими программами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одновременно.</a:t>
            </a:r>
          </a:p>
        </p:txBody>
      </p:sp>
    </p:spTree>
    <p:extLst>
      <p:ext uri="{BB962C8B-B14F-4D97-AF65-F5344CB8AC3E}">
        <p14:creationId xmlns:p14="http://schemas.microsoft.com/office/powerpoint/2010/main" val="134986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-27384"/>
            <a:ext cx="9906000" cy="6356839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нажатии на значок сети подключения будут открываться в маленьком окне, как в Windows 7. </a:t>
            </a: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Обновлённый интерфейс индикатора батареи при нажатии на значок батареи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Улучшенные часы и календарь.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Улучшенная функция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Snap,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открывать сразу 4 приложения одновременно и подсказывает, какие ещё приложения запущены и как их можно разместить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Изменён интерфейс, перерисованы некоторые значки, обновлены экраны приветствия и блокировки.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Служба Windows Hello для входа в систему с помощью биометрических данных позволяет не вводить пароль на тех сайтах и приложениях, которые её поддерживают. Наряду с Windows Hello, Microsoft запускает систему, которая называется Microsoft Passport, предназначенную для замены пароля с помощью личных устройств, таких как смартфоны и носимые устройства, чтобы можно было пройти аутентификацию в корпоративных системах и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онлайн-контенте.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Улучшенная Панель управления.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командную строку добавлена возможность использовать вставку текста, скопированного в буфер обмена, через комбинацию клавиш Ctrl+V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Новый браузер Microsoft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Edge. </a:t>
            </a:r>
          </a:p>
        </p:txBody>
      </p:sp>
    </p:spTree>
    <p:extLst>
      <p:ext uri="{BB962C8B-B14F-4D97-AF65-F5344CB8AC3E}">
        <p14:creationId xmlns:p14="http://schemas.microsoft.com/office/powerpoint/2010/main" val="1602373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4488" y="0"/>
            <a:ext cx="8952409" cy="1072662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EDGE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6496" y="1268760"/>
            <a:ext cx="9202440" cy="47214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Edge  — новый браузер от компании Microsoft, призванный заменить Internet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Explorer.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Вошёл в состав Windows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параллельно с Internet Explorer, который останется для сохранения обратной совместимости корпоративных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приложений.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 сравнению с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браузер получил новый движок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EdgeHTML и голосового помощника Кортану. В будущем ожидается поддержка расширений различных браузеров.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74963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404664"/>
            <a:ext cx="8937505" cy="6181774"/>
          </a:xfr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3296816" y="5665549"/>
            <a:ext cx="4110136" cy="49975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абочий стол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indows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169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162" y="175846"/>
            <a:ext cx="8828285" cy="588858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Усовершенствованный поиск в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10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24" y="1124744"/>
            <a:ext cx="3312368" cy="4984017"/>
          </a:xfrm>
        </p:spPr>
      </p:pic>
    </p:spTree>
    <p:extLst>
      <p:ext uri="{BB962C8B-B14F-4D97-AF65-F5344CB8AC3E}">
        <p14:creationId xmlns:p14="http://schemas.microsoft.com/office/powerpoint/2010/main" val="3246930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91840" y="-243408"/>
            <a:ext cx="9705528" cy="865345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Браузер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94" y="692696"/>
            <a:ext cx="8197662" cy="5688632"/>
          </a:xfrm>
        </p:spPr>
      </p:pic>
    </p:spTree>
    <p:extLst>
      <p:ext uri="{BB962C8B-B14F-4D97-AF65-F5344CB8AC3E}">
        <p14:creationId xmlns:p14="http://schemas.microsoft.com/office/powerpoint/2010/main" val="3731320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960" y="-243407"/>
            <a:ext cx="8986018" cy="1368152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Улучшенный «Просмотр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задач» в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980728"/>
            <a:ext cx="8098358" cy="5606556"/>
          </a:xfrm>
        </p:spPr>
      </p:pic>
    </p:spTree>
    <p:extLst>
      <p:ext uri="{BB962C8B-B14F-4D97-AF65-F5344CB8AC3E}">
        <p14:creationId xmlns:p14="http://schemas.microsoft.com/office/powerpoint/2010/main" val="1993934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32520" y="260648"/>
            <a:ext cx="7966075" cy="620712"/>
          </a:xfrm>
        </p:spPr>
        <p:txBody>
          <a:bodyPr vert="horz" anchor="ctr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 лекции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4532" y="1412776"/>
            <a:ext cx="9001000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ru-RU"/>
            </a:defPPr>
            <a:lvl1pPr marL="228600" indent="-228600">
              <a:buFontTx/>
              <a:buAutoNum type="arabicPeriod"/>
              <a:defRPr sz="2400" b="1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ru-RU" dirty="0"/>
              <a:t> </a:t>
            </a:r>
            <a:r>
              <a:rPr lang="ru-RU" dirty="0"/>
              <a:t>Операционная система MS </a:t>
            </a:r>
            <a:r>
              <a:rPr lang="ru-RU" dirty="0" err="1"/>
              <a:t>Windows</a:t>
            </a:r>
            <a:r>
              <a:rPr lang="ru-RU" dirty="0"/>
              <a:t> 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 Интерфейс </a:t>
            </a:r>
            <a:r>
              <a:rPr lang="ru-RU" dirty="0"/>
              <a:t>ОС MS </a:t>
            </a:r>
            <a:r>
              <a:rPr lang="ru-RU" dirty="0" err="1"/>
              <a:t>Windows</a:t>
            </a:r>
            <a:r>
              <a:rPr lang="ru-RU" dirty="0"/>
              <a:t>. 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 Организация </a:t>
            </a:r>
            <a:r>
              <a:rPr lang="ru-RU" dirty="0"/>
              <a:t>файловой структуры на дисках.</a:t>
            </a:r>
          </a:p>
          <a:p>
            <a:pPr marL="0" indent="0">
              <a:lnSpc>
                <a:spcPct val="150000"/>
              </a:lnSpc>
              <a:buNone/>
            </a:pP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8464" y="19348"/>
            <a:ext cx="7923607" cy="518517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Центр уведомлений в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10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928" y="692696"/>
            <a:ext cx="1716614" cy="5913543"/>
          </a:xfrm>
        </p:spPr>
      </p:pic>
    </p:spTree>
    <p:extLst>
      <p:ext uri="{BB962C8B-B14F-4D97-AF65-F5344CB8AC3E}">
        <p14:creationId xmlns:p14="http://schemas.microsoft.com/office/powerpoint/2010/main" val="2286110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868" y="116633"/>
            <a:ext cx="6444307" cy="648072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Часы и календарь в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10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24" y="1124744"/>
            <a:ext cx="3544363" cy="5235877"/>
          </a:xfrm>
        </p:spPr>
      </p:pic>
    </p:spTree>
    <p:extLst>
      <p:ext uri="{BB962C8B-B14F-4D97-AF65-F5344CB8AC3E}">
        <p14:creationId xmlns:p14="http://schemas.microsoft.com/office/powerpoint/2010/main" val="1203641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12" y="-27384"/>
            <a:ext cx="8237364" cy="792088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«Параметры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в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764704"/>
            <a:ext cx="9418868" cy="5760640"/>
          </a:xfrm>
        </p:spPr>
      </p:pic>
    </p:spTree>
    <p:extLst>
      <p:ext uri="{BB962C8B-B14F-4D97-AF65-F5344CB8AC3E}">
        <p14:creationId xmlns:p14="http://schemas.microsoft.com/office/powerpoint/2010/main" val="1415358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298" y="-99392"/>
            <a:ext cx="6697910" cy="873106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Меню «Пуск» в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10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05" t="8080" r="405" b="-8080"/>
          <a:stretch/>
        </p:blipFill>
        <p:spPr>
          <a:xfrm>
            <a:off x="1928664" y="692696"/>
            <a:ext cx="6624736" cy="654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18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436" y="-171400"/>
            <a:ext cx="7617867" cy="836267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Меню «Пуск» на полном экране в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10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692696"/>
            <a:ext cx="8640960" cy="5982204"/>
          </a:xfrm>
        </p:spPr>
      </p:pic>
    </p:spTree>
    <p:extLst>
      <p:ext uri="{BB962C8B-B14F-4D97-AF65-F5344CB8AC3E}">
        <p14:creationId xmlns:p14="http://schemas.microsoft.com/office/powerpoint/2010/main" val="1443078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3"/>
          <p:cNvSpPr>
            <a:spLocks noGrp="1"/>
          </p:cNvSpPr>
          <p:nvPr>
            <p:ph idx="4294967295"/>
          </p:nvPr>
        </p:nvSpPr>
        <p:spPr>
          <a:xfrm>
            <a:off x="99469" y="980728"/>
            <a:ext cx="9286875" cy="490061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Операционная система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комплекс программ, обеспечивающих взаимодействие всех аппаратных и программных частей компьютера между собой и взаимодействие пользователя и компьютера.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операционной системы: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Ядро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переводит команды с языка программ на язык «машинных кодов», понятный компьютеру.</a:t>
            </a:r>
            <a:endPara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Драйверы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программы, управляющие устройствами.</a:t>
            </a:r>
            <a:endPara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оболочка, с помощью которой пользователь общается с компьютером.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7105" y="37368"/>
            <a:ext cx="6492079" cy="646331"/>
          </a:xfrm>
          <a:prstGeom prst="rect">
            <a:avLst/>
          </a:prstGeom>
        </p:spPr>
        <p:txBody>
          <a:bodyPr vert="horz" anchor="ctr">
            <a:normAutofit fontScale="975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36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Интерфейс </a:t>
            </a:r>
            <a:r>
              <a:rPr lang="ru-RU" sz="36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 </a:t>
            </a:r>
            <a:r>
              <a:rPr lang="en-US" sz="36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MS </a:t>
            </a:r>
            <a:r>
              <a:rPr lang="en-US" sz="36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Windows </a:t>
            </a:r>
            <a:endParaRPr lang="en-US" sz="3600" b="1" dirty="0">
              <a:solidFill>
                <a:prstClr val="black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084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-99392"/>
            <a:ext cx="8915400" cy="1143000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Основными особенностями операционной системы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являются: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4294967295"/>
          </p:nvPr>
        </p:nvSpPr>
        <p:spPr>
          <a:xfrm>
            <a:off x="0" y="1340768"/>
            <a:ext cx="9777536" cy="4525963"/>
          </a:xfrm>
        </p:spPr>
        <p:txBody>
          <a:bodyPr>
            <a:normAutofit/>
          </a:bodyPr>
          <a:lstStyle/>
          <a:p>
            <a:pPr lvl="0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Многозадачность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возможность одновременной работы с несколькими документами и программами;</a:t>
            </a:r>
          </a:p>
          <a:p>
            <a:pPr lvl="0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Поддержка 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мультимедийных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технологий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обмен текстовой, графической, звуковой, видеоинформацией;</a:t>
            </a:r>
          </a:p>
          <a:p>
            <a:pPr lvl="0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Удобный графический интерфейс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технологии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drag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drop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(«хватай и тащи»).</a:t>
            </a:r>
          </a:p>
          <a:p>
            <a:pPr lvl="2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Любое действие при работе с ОС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выполнить наглядно, с помощью мыши манипулируя графическими объектами на экране.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295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4294967295"/>
          </p:nvPr>
        </p:nvSpPr>
        <p:spPr>
          <a:xfrm>
            <a:off x="0" y="500063"/>
            <a:ext cx="9906000" cy="4572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Любая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операционная система после завершения загрузки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выдает приглашение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свидетельствующее о том, что она готова к работе. Приглашением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</a:t>
            </a:r>
            <a:r>
              <a:rPr lang="ru-RU" sz="24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Рабочий стол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На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нем обычно располагаются значки и ярлыки наиболее часто открываемых папок и запускаемых программ. Внешний вид рабочего стола может быть соответствующим образом настроен пользователем по своему усмотрению.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0" descr="slide0005_image0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64968" y="3356992"/>
            <a:ext cx="4777029" cy="330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38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285750"/>
            <a:ext cx="9713384" cy="2392363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None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Панель </a:t>
            </a:r>
            <a:r>
              <a:rPr lang="ru-RU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имеет вид полосы, которая по умолчанию располагается вдоль нижней границы экрана. Она содержит кнопку «Пуск», кнопки выполняемых задач и открытых папок и другие панели.</a:t>
            </a:r>
          </a:p>
        </p:txBody>
      </p:sp>
      <p:graphicFrame>
        <p:nvGraphicFramePr>
          <p:cNvPr id="60420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072369928"/>
              </p:ext>
            </p:extLst>
          </p:nvPr>
        </p:nvGraphicFramePr>
        <p:xfrm>
          <a:off x="0" y="4653484"/>
          <a:ext cx="9906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Image" r:id="rId3" imgW="13003175" imgH="406063" progId="">
                  <p:embed/>
                </p:oleObj>
              </mc:Choice>
              <mc:Fallback>
                <p:oleObj name="Image" r:id="rId3" imgW="13003175" imgH="40606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653484"/>
                        <a:ext cx="9906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2" name="Line 6"/>
          <p:cNvSpPr>
            <a:spLocks noChangeShapeType="1"/>
          </p:cNvSpPr>
          <p:nvPr/>
        </p:nvSpPr>
        <p:spPr bwMode="auto">
          <a:xfrm flipH="1">
            <a:off x="584729" y="2853260"/>
            <a:ext cx="545175" cy="1728787"/>
          </a:xfrm>
          <a:prstGeom prst="line">
            <a:avLst/>
          </a:prstGeom>
          <a:noFill/>
          <a:ln w="9525">
            <a:solidFill>
              <a:srgbClr val="40963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350838" y="2492896"/>
            <a:ext cx="171635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b="1" dirty="0">
                <a:solidFill>
                  <a:srgbClr val="40963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Кнопка «Пуск»</a:t>
            </a: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2457583" y="2565921"/>
            <a:ext cx="171635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b="1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Панель быстрого</a:t>
            </a:r>
            <a:br>
              <a:rPr lang="ru-RU" b="1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запуска</a:t>
            </a:r>
          </a:p>
        </p:txBody>
      </p:sp>
      <p:sp>
        <p:nvSpPr>
          <p:cNvPr id="60426" name="Line 10"/>
          <p:cNvSpPr>
            <a:spLocks noChangeShapeType="1"/>
          </p:cNvSpPr>
          <p:nvPr/>
        </p:nvSpPr>
        <p:spPr bwMode="auto">
          <a:xfrm flipH="1">
            <a:off x="1286405" y="2997722"/>
            <a:ext cx="1482460" cy="1655763"/>
          </a:xfrm>
          <a:prstGeom prst="line">
            <a:avLst/>
          </a:prstGeom>
          <a:noFill/>
          <a:ln w="9525">
            <a:solidFill>
              <a:srgbClr val="4D4D4D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27" name="Rectangle 11"/>
          <p:cNvSpPr>
            <a:spLocks noChangeArrowheads="1"/>
          </p:cNvSpPr>
          <p:nvPr/>
        </p:nvSpPr>
        <p:spPr bwMode="auto">
          <a:xfrm>
            <a:off x="3272012" y="3285853"/>
            <a:ext cx="171635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b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Кнопки программ</a:t>
            </a:r>
          </a:p>
        </p:txBody>
      </p:sp>
      <p:sp>
        <p:nvSpPr>
          <p:cNvPr id="60429" name="Line 13"/>
          <p:cNvSpPr>
            <a:spLocks noChangeShapeType="1"/>
          </p:cNvSpPr>
          <p:nvPr/>
        </p:nvSpPr>
        <p:spPr bwMode="auto">
          <a:xfrm flipH="1">
            <a:off x="2534974" y="3789885"/>
            <a:ext cx="1482460" cy="71913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30" name="Line 14"/>
          <p:cNvSpPr>
            <a:spLocks noChangeShapeType="1"/>
          </p:cNvSpPr>
          <p:nvPr/>
        </p:nvSpPr>
        <p:spPr bwMode="auto">
          <a:xfrm flipH="1">
            <a:off x="3627041" y="3789885"/>
            <a:ext cx="390392" cy="71913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31" name="Line 15"/>
          <p:cNvSpPr>
            <a:spLocks noChangeShapeType="1"/>
          </p:cNvSpPr>
          <p:nvPr/>
        </p:nvSpPr>
        <p:spPr bwMode="auto">
          <a:xfrm>
            <a:off x="4017433" y="3789885"/>
            <a:ext cx="545175" cy="71913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32" name="Line 16"/>
          <p:cNvSpPr>
            <a:spLocks noChangeShapeType="1"/>
          </p:cNvSpPr>
          <p:nvPr/>
        </p:nvSpPr>
        <p:spPr bwMode="auto">
          <a:xfrm>
            <a:off x="4017434" y="3789885"/>
            <a:ext cx="1793743" cy="71913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33" name="Line 17"/>
          <p:cNvSpPr>
            <a:spLocks noChangeShapeType="1"/>
          </p:cNvSpPr>
          <p:nvPr/>
        </p:nvSpPr>
        <p:spPr bwMode="auto">
          <a:xfrm>
            <a:off x="4017434" y="3789884"/>
            <a:ext cx="3510095" cy="6477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36" name="Rectangle 20"/>
          <p:cNvSpPr>
            <a:spLocks noChangeArrowheads="1"/>
          </p:cNvSpPr>
          <p:nvPr/>
        </p:nvSpPr>
        <p:spPr bwMode="auto">
          <a:xfrm>
            <a:off x="6356351" y="2637359"/>
            <a:ext cx="171635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Область</a:t>
            </a:r>
            <a:r>
              <a:rPr lang="ru-RU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уведомлений</a:t>
            </a:r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0437" name="Rectangle 21"/>
          <p:cNvSpPr>
            <a:spLocks noChangeArrowheads="1"/>
          </p:cNvSpPr>
          <p:nvPr/>
        </p:nvSpPr>
        <p:spPr bwMode="auto">
          <a:xfrm>
            <a:off x="8189649" y="2637359"/>
            <a:ext cx="171635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b="1">
                <a:solidFill>
                  <a:srgbClr val="FF7C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Цифровые</a:t>
            </a:r>
            <a:r>
              <a:rPr lang="ru-RU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>
                <a:solidFill>
                  <a:srgbClr val="FF7C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часы</a:t>
            </a:r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0438" name="Line 22"/>
          <p:cNvSpPr>
            <a:spLocks noChangeShapeType="1"/>
          </p:cNvSpPr>
          <p:nvPr/>
        </p:nvSpPr>
        <p:spPr bwMode="auto">
          <a:xfrm>
            <a:off x="9009990" y="3140596"/>
            <a:ext cx="703394" cy="1512888"/>
          </a:xfrm>
          <a:prstGeom prst="line">
            <a:avLst/>
          </a:prstGeom>
          <a:noFill/>
          <a:ln w="9525">
            <a:solidFill>
              <a:srgbClr val="FF7C8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39" name="Line 23"/>
          <p:cNvSpPr>
            <a:spLocks noChangeShapeType="1"/>
          </p:cNvSpPr>
          <p:nvPr/>
        </p:nvSpPr>
        <p:spPr bwMode="auto">
          <a:xfrm>
            <a:off x="7450138" y="3213621"/>
            <a:ext cx="1716352" cy="1512888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40" name="Rectangle 24"/>
          <p:cNvSpPr>
            <a:spLocks noChangeArrowheads="1"/>
          </p:cNvSpPr>
          <p:nvPr/>
        </p:nvSpPr>
        <p:spPr bwMode="auto">
          <a:xfrm>
            <a:off x="5499894" y="3573984"/>
            <a:ext cx="171635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b="1">
                <a:solidFill>
                  <a:srgbClr val="CC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Языковая</a:t>
            </a:r>
            <a:br>
              <a:rPr lang="ru-RU" b="1">
                <a:solidFill>
                  <a:srgbClr val="CC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>
                <a:solidFill>
                  <a:srgbClr val="CC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панель</a:t>
            </a:r>
            <a:endParaRPr lang="ru-RU">
              <a:solidFill>
                <a:srgbClr val="CC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41" name="Line 25"/>
          <p:cNvSpPr>
            <a:spLocks noChangeShapeType="1"/>
          </p:cNvSpPr>
          <p:nvPr/>
        </p:nvSpPr>
        <p:spPr bwMode="auto">
          <a:xfrm>
            <a:off x="6825853" y="3789884"/>
            <a:ext cx="1559851" cy="863600"/>
          </a:xfrm>
          <a:prstGeom prst="line">
            <a:avLst/>
          </a:prstGeom>
          <a:noFill/>
          <a:ln w="9525">
            <a:solidFill>
              <a:srgbClr val="CC66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208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0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0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0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0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0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0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0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0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0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0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0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2" grpId="0" animBg="1"/>
      <p:bldP spid="60423" grpId="0"/>
      <p:bldP spid="60425" grpId="0"/>
      <p:bldP spid="60426" grpId="0" animBg="1"/>
      <p:bldP spid="60427" grpId="0"/>
      <p:bldP spid="60429" grpId="0" animBg="1"/>
      <p:bldP spid="60430" grpId="0" animBg="1"/>
      <p:bldP spid="60431" grpId="0" animBg="1"/>
      <p:bldP spid="60432" grpId="0" animBg="1"/>
      <p:bldP spid="60433" grpId="0" animBg="1"/>
      <p:bldP spid="60436" grpId="0"/>
      <p:bldP spid="60437" grpId="0"/>
      <p:bldP spid="60438" grpId="0" animBg="1"/>
      <p:bldP spid="60439" grpId="0" animBg="1"/>
      <p:bldP spid="60440" grpId="0"/>
      <p:bldP spid="6044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571480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Стандартное окно имеет: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half" idx="1"/>
          </p:nvPr>
        </p:nvSpPr>
        <p:spPr>
          <a:xfrm>
            <a:off x="0" y="571480"/>
            <a:ext cx="9633520" cy="6286520"/>
          </a:xfrm>
        </p:spPr>
        <p:txBody>
          <a:bodyPr>
            <a:no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Панель типичных задач -  предоставляет доступ к часто используемым командам 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Строку заголовков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Кнопки управления окном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Строку горизонтального меню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Панель инструментов  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Адресную строку (справа от нее можно вызвать дерево папок на диске  и перейти в другое окно)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Рабочее поле – в нем располагаются значки вложенных файлов и папок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Полосы прокрутки (которые появляются, если содержимое окна не помещается в его размере)</a:t>
            </a:r>
          </a:p>
        </p:txBody>
      </p:sp>
    </p:spTree>
    <p:extLst>
      <p:ext uri="{BB962C8B-B14F-4D97-AF65-F5344CB8AC3E}">
        <p14:creationId xmlns:p14="http://schemas.microsoft.com/office/powerpoint/2010/main" val="784858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17105" y="37368"/>
            <a:ext cx="6492079" cy="646331"/>
          </a:xfrm>
          <a:prstGeom prst="rect">
            <a:avLst/>
          </a:prstGeom>
        </p:spPr>
        <p:txBody>
          <a:bodyPr vert="horz" anchor="ctr">
            <a:normAutofit fontScale="75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36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36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 </a:t>
            </a:r>
            <a:r>
              <a:rPr lang="ru-RU" sz="36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Операционная система </a:t>
            </a:r>
            <a:r>
              <a:rPr lang="en-US" sz="36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MS Windows </a:t>
            </a:r>
            <a:endParaRPr lang="ru-RU" sz="3600" b="1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Рисунок 9" descr="ao_Xp_HD_Wallpaper.jpg"/>
          <p:cNvPicPr>
            <a:picLocks noChangeAspect="1"/>
          </p:cNvPicPr>
          <p:nvPr/>
        </p:nvPicPr>
        <p:blipFill rotWithShape="1">
          <a:blip r:embed="rId2" cstate="print"/>
          <a:srcRect l="29742" t="11477" r="31050" b="28884"/>
          <a:stretch/>
        </p:blipFill>
        <p:spPr>
          <a:xfrm>
            <a:off x="344488" y="2060848"/>
            <a:ext cx="2832100" cy="2692400"/>
          </a:xfrm>
          <a:prstGeom prst="rect">
            <a:avLst/>
          </a:prstGeom>
        </p:spPr>
      </p:pic>
      <p:sp>
        <p:nvSpPr>
          <p:cNvPr id="11" name="Текст 5"/>
          <p:cNvSpPr txBox="1">
            <a:spLocks/>
          </p:cNvSpPr>
          <p:nvPr/>
        </p:nvSpPr>
        <p:spPr>
          <a:xfrm>
            <a:off x="3656856" y="1109712"/>
            <a:ext cx="6048672" cy="512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	Операционная система </a:t>
            </a:r>
            <a:r>
              <a:rPr kumimoji="0" lang="ru-R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компании </a:t>
            </a:r>
            <a:r>
              <a:rPr kumimoji="0" lang="ru-R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вне сомнения, стала вехой в развитии не только информационной индустрии, но и всего человечества. Во многом именно благодаря </a:t>
            </a:r>
            <a:r>
              <a:rPr kumimoji="0" lang="ru-R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на столах сотен миллионов людей по всему миру установлены персональные компьютеры и ноутбуки. 	Параллельно с операционной системой для домашних компьютеров в </a:t>
            </a:r>
            <a:r>
              <a:rPr kumimoji="0" lang="ru-R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разрабатывали серверную версию </a:t>
            </a:r>
            <a:r>
              <a:rPr kumimoji="0" lang="ru-R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предназначенную для компаний и корпораций. Эта версия получила название </a:t>
            </a:r>
            <a:r>
              <a:rPr kumimoji="0" lang="ru-R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NT, а затем и </a:t>
            </a:r>
            <a:r>
              <a:rPr kumimoji="0" lang="ru-R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 	Данное семейство операционных систем обрело значительную популярность и серьезно потеснило бывшего короля серверов — операционную систему UNIX.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107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-99392"/>
            <a:ext cx="9906000" cy="571480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Стандартные действия с окнами: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>
          <a:xfrm>
            <a:off x="0" y="526286"/>
            <a:ext cx="10065568" cy="621508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ru-RU" sz="23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Активизировать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открыть, вызвать на экран: </a:t>
            </a:r>
            <a:r>
              <a:rPr lang="en-GB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GB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double click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(в зависимости от настроек), на экране может быть активизировано сразу несколько окон;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3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 активным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поместить </a:t>
            </a:r>
            <a:r>
              <a:rPr lang="ru-RU" sz="23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поверх всех окон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любом месте окна, активным является только одно окно.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3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Развернуть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распахнуть на весь экран.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3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Восстановить 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придать первоначальный размер развернутому окну.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3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Свернуть 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временно убрать с экрана; привести к минимальному размеру окна – кнопка на панели задач;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3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Переместить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любое место экрана: операция </a:t>
            </a:r>
            <a:r>
              <a:rPr lang="en-GB" sz="23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drag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курсор в строке заголовков.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3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Изменить размеры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по горизонтали, вертикали или диагонали: операция </a:t>
            </a:r>
            <a:r>
              <a:rPr lang="en-GB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drag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3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Закрыть 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завершить работу приложения, документа или окна диалога.</a:t>
            </a:r>
          </a:p>
        </p:txBody>
      </p:sp>
    </p:spTree>
    <p:extLst>
      <p:ext uri="{BB962C8B-B14F-4D97-AF65-F5344CB8AC3E}">
        <p14:creationId xmlns:p14="http://schemas.microsoft.com/office/powerpoint/2010/main" val="1168332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9530" y="285728"/>
            <a:ext cx="9596470" cy="400052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любая программа, работающая в среде данной операционной системы. </a:t>
            </a:r>
          </a:p>
          <a:p>
            <a:pPr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Например,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Текстовый процессор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редактор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Photoshop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Электронная таблица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word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6" y="3140968"/>
            <a:ext cx="4889274" cy="3068960"/>
          </a:xfrm>
          <a:prstGeom prst="rect">
            <a:avLst/>
          </a:prstGeom>
        </p:spPr>
      </p:pic>
      <p:pic>
        <p:nvPicPr>
          <p:cNvPr id="5" name="Рисунок 4" descr="excel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008" y="3140968"/>
            <a:ext cx="4758079" cy="30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12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28464" y="357166"/>
            <a:ext cx="9577064" cy="6143668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любой файл, который создается и может быть обработан с помощью приложений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Windiws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Имеет </a:t>
            </a:r>
            <a:r>
              <a:rPr lang="ru-RU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расширение,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разделенные точкой. Имя задается пользователем, создающим документ. Расширение присваивается автоматически приложением, в котором документ был создан, определяет тип файла (текстовый, графический, музыкальный и пр.)</a:t>
            </a:r>
          </a:p>
          <a:p>
            <a:pPr algn="just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Пользователь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может изменить расширение документа, изменив при этом его тип. </a:t>
            </a:r>
          </a:p>
          <a:p>
            <a:pPr algn="just">
              <a:buNone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</a:t>
            </a: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referat</a:t>
            </a: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GB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</a:t>
            </a: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   </a:t>
            </a:r>
            <a:r>
              <a:rPr lang="en-GB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GB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600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571481"/>
            <a:ext cx="9906000" cy="55546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Папка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(каталог, директория) – </a:t>
            </a:r>
            <a:r>
              <a:rPr lang="ru-RU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место на диске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где хранятся имена  и параметры группы файлов. </a:t>
            </a:r>
          </a:p>
          <a:p>
            <a:pPr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Создается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операционной системой или задается пользователем для упорядочения имеющейся информации. </a:t>
            </a:r>
          </a:p>
          <a:p>
            <a:pPr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После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создания папки пользователь присваивает ей имя. </a:t>
            </a:r>
          </a:p>
          <a:p>
            <a:pPr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Любая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папка может содержать вложенные в нее папки. </a:t>
            </a:r>
          </a:p>
          <a:p>
            <a:pPr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Объем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папки равен суммарному объему находящихся в ней файлов.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88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500042"/>
            <a:ext cx="9906000" cy="521497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Ярлык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очень маленький по объему файл, в котором в качестве информации содержатся ссылки на объект (на документ, программу и т.д.). </a:t>
            </a:r>
          </a:p>
          <a:p>
            <a:pPr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Визуально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 значком-пиктограммой.</a:t>
            </a:r>
          </a:p>
          <a:p>
            <a:pPr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Ярлык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в отличие от обычного значка, сопровождающего файл, обычно помечен слева стрелкой.</a:t>
            </a:r>
          </a:p>
          <a:p>
            <a:pPr>
              <a:buNone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Ярлык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служит для обеспечения быстрого доступа к определенному объекту. Удаление ярлыка не влияет на сам объект. 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3240" y="5085184"/>
            <a:ext cx="136515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1310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12" y="1628800"/>
            <a:ext cx="9885288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Все </a:t>
            </a: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программы и данные хранятся в долговременной (внешней) памяти компьютера в виде файлов.</a:t>
            </a:r>
          </a:p>
          <a:p>
            <a:pPr eaLnBrk="1" hangingPunct="1">
              <a:buFontTx/>
              <a:buNone/>
            </a:pPr>
            <a:endParaRPr lang="ru-RU" altLang="ru-RU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ru-RU" alt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altLang="ru-RU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Файл</a:t>
            </a:r>
            <a:r>
              <a:rPr lang="ru-RU" alt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это определенное количество информации (программа или данные), имеющее имя и хранящееся в долговременной памяти</a:t>
            </a:r>
            <a:r>
              <a:rPr lang="en-US" alt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alt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жесткий диск, </a:t>
            </a:r>
            <a:r>
              <a:rPr lang="ru-RU" altLang="ru-RU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флеш</a:t>
            </a:r>
            <a:r>
              <a:rPr lang="ru-RU" alt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-карта и пр.)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17105" y="37368"/>
            <a:ext cx="8580311" cy="646331"/>
          </a:xfrm>
          <a:prstGeom prst="rect">
            <a:avLst/>
          </a:prstGeom>
        </p:spPr>
        <p:txBody>
          <a:bodyPr vert="horz" anchor="ctr">
            <a:normAutofit fontScale="82500"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36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36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Организация файловой структуры на дисках</a:t>
            </a:r>
            <a:endParaRPr lang="en-US" sz="3600" b="1" dirty="0">
              <a:solidFill>
                <a:prstClr val="black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31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6954" y="27856"/>
            <a:ext cx="8915400" cy="1143000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Имя файла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6496" y="1124744"/>
            <a:ext cx="9138973" cy="46243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Имя </a:t>
            </a: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файла состоит из двух частей, разделенных точкой: собственно </a:t>
            </a:r>
            <a:r>
              <a:rPr lang="ru-RU" altLang="ru-RU" sz="2400" i="1" dirty="0" smtClean="0">
                <a:solidFill>
                  <a:srgbClr val="4096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имя файла</a:t>
            </a: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altLang="ru-RU" sz="2400" i="1" dirty="0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расширение</a:t>
            </a: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определяющее его тип (программа, данные и т.д.).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Собственно </a:t>
            </a: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имя файлу дает пользователь, а тип файла обычно задается программой автоматически при его создании.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ru-RU" altLang="ru-RU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  <a:r>
              <a:rPr lang="ru-RU" alt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3200" dirty="0" smtClean="0">
                <a:solidFill>
                  <a:srgbClr val="4096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</a:t>
            </a:r>
            <a:r>
              <a:rPr lang="ru-RU" altLang="ru-RU" sz="4000" dirty="0" smtClean="0">
                <a:solidFill>
                  <a:srgbClr val="FF7C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altLang="ru-RU" sz="3200" dirty="0" smtClean="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3200" dirty="0" smtClean="0">
                <a:solidFill>
                  <a:srgbClr val="4096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Единицы измерения информации</a:t>
            </a:r>
            <a:r>
              <a:rPr lang="ru-RU" altLang="ru-RU" sz="4000" dirty="0" smtClean="0">
                <a:solidFill>
                  <a:srgbClr val="FF7C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altLang="ru-RU" sz="3200" dirty="0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ru-RU" alt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558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Длинные имена файлов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Разрешается использовать до 255 символов.</a:t>
            </a:r>
          </a:p>
          <a:p>
            <a:pPr eaLnBrk="1" hangingPunct="1">
              <a:buFontTx/>
              <a:buNone/>
            </a:pP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Разрешается использовать символы национальных алфавитов, в частности русского.</a:t>
            </a:r>
          </a:p>
          <a:p>
            <a:pPr eaLnBrk="1" hangingPunct="1">
              <a:buFontTx/>
              <a:buNone/>
            </a:pP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Разрешается использовать пробелы и другие ранее запрещенные символы, за исключением следующих девяти: /\:*?"&lt;&gt;|.</a:t>
            </a:r>
          </a:p>
          <a:p>
            <a:pPr eaLnBrk="1" hangingPunct="1">
              <a:buFontTx/>
              <a:buNone/>
            </a:pP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В имени файла можно использовать несколько точек. Расширением имени считаются все символы, стоящие за последней точкой.</a:t>
            </a:r>
          </a:p>
          <a:p>
            <a:pPr eaLnBrk="1" hangingPunct="1"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2">
                    <a:lumMod val="60000"/>
                    <a:lumOff val="40000"/>
                  </a:schemeClr>
                </a:solidFill>
              </a:rPr>
              <a:t>Информатика. 8 класс</a:t>
            </a:r>
          </a:p>
        </p:txBody>
      </p:sp>
    </p:spTree>
    <p:extLst>
      <p:ext uri="{BB962C8B-B14F-4D97-AF65-F5344CB8AC3E}">
        <p14:creationId xmlns:p14="http://schemas.microsoft.com/office/powerpoint/2010/main" val="1300266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699" name="Group 1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5098775"/>
              </p:ext>
            </p:extLst>
          </p:nvPr>
        </p:nvGraphicFramePr>
        <p:xfrm>
          <a:off x="507339" y="404662"/>
          <a:ext cx="8915400" cy="5328593"/>
        </p:xfrm>
        <a:graphic>
          <a:graphicData uri="http://schemas.openxmlformats.org/drawingml/2006/table">
            <a:tbl>
              <a:tblPr/>
              <a:tblGrid>
                <a:gridCol w="4457700"/>
                <a:gridCol w="4457700"/>
              </a:tblGrid>
              <a:tr h="9339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файла</a:t>
                      </a:r>
                      <a:endParaRPr kumimoji="0" lang="ru-RU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Расширение</a:t>
                      </a:r>
                      <a:endParaRPr kumimoji="0" lang="ru-RU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19622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Исполняемые программы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exe, com</a:t>
                      </a:r>
                      <a:endParaRPr kumimoji="0" lang="ru-RU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19622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Текстовые файлы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ru-RU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txt</a:t>
                      </a: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ru-RU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rtf</a:t>
                      </a: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.doc</a:t>
                      </a: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docx</a:t>
                      </a:r>
                      <a:endParaRPr kumimoji="0" 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19622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Графические файлы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.bmp</a:t>
                      </a: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.gif</a:t>
                      </a: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.jpg</a:t>
                      </a: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png</a:t>
                      </a: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psd</a:t>
                      </a:r>
                      <a:endParaRPr kumimoji="0" lang="ru-RU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19622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Web-страницы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ru-RU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htm</a:t>
                      </a: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ru-RU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html</a:t>
                      </a:r>
                      <a:endParaRPr kumimoji="0" lang="ru-RU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19622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Звуковые файлы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.wav, .mp3, .mid, .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.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ogg</a:t>
                      </a:r>
                      <a:endParaRPr kumimoji="0" 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19622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Видеофайлы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ru-RU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avi</a:t>
                      </a: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ru-RU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mpeg</a:t>
                      </a:r>
                      <a:endParaRPr kumimoji="0" lang="ru-RU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76886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Архивы 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.zip, .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rar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,7z</a:t>
                      </a:r>
                      <a:endParaRPr kumimoji="0" lang="en-US" sz="32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16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428229" y="188913"/>
            <a:ext cx="8819092" cy="52322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eaLnBrk="1" latinLnBrk="0" hangingPunct="1">
              <a:buNone/>
              <a:defRPr kumimoji="0" sz="2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extLst/>
          </a:lstStyle>
          <a:p>
            <a:r>
              <a:rPr lang="ru-RU" altLang="ru-RU" dirty="0"/>
              <a:t>Маски файлов</a:t>
            </a:r>
          </a:p>
        </p:txBody>
      </p:sp>
      <p:sp>
        <p:nvSpPr>
          <p:cNvPr id="407557" name="Rectangle 5"/>
          <p:cNvSpPr>
            <a:spLocks noChangeArrowheads="1"/>
          </p:cNvSpPr>
          <p:nvPr/>
        </p:nvSpPr>
        <p:spPr bwMode="auto">
          <a:xfrm>
            <a:off x="469504" y="923925"/>
            <a:ext cx="9185406" cy="181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Маска </a:t>
            </a:r>
            <a:r>
              <a:rPr lang="ru-RU" alt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это обозначение для группы файлов.</a:t>
            </a:r>
          </a:p>
          <a:p>
            <a:pPr eaLnBrk="1" hangingPunct="1"/>
            <a:r>
              <a:rPr lang="ru-RU" alt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alt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любое количество любых символов</a:t>
            </a:r>
          </a:p>
          <a:p>
            <a:pPr eaLnBrk="1" hangingPunct="1"/>
            <a:r>
              <a:rPr lang="ru-RU" alt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alt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один любой символ</a:t>
            </a:r>
          </a:p>
          <a:p>
            <a:pPr eaLnBrk="1" hangingPunct="1">
              <a:spcBef>
                <a:spcPct val="30000"/>
              </a:spcBef>
            </a:pPr>
            <a:r>
              <a:rPr lang="ru-RU" alt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Примеры:</a:t>
            </a:r>
          </a:p>
        </p:txBody>
      </p:sp>
      <p:sp>
        <p:nvSpPr>
          <p:cNvPr id="407559" name="Rectangle 7"/>
          <p:cNvSpPr>
            <a:spLocks noChangeArrowheads="1"/>
          </p:cNvSpPr>
          <p:nvPr/>
        </p:nvSpPr>
        <p:spPr bwMode="auto">
          <a:xfrm>
            <a:off x="1800623" y="2735263"/>
            <a:ext cx="60144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ru-RU" sz="26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*.*</a:t>
            </a:r>
            <a:endParaRPr lang="ru-RU" altLang="ru-RU" sz="26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7560" name="Rectangle 8"/>
          <p:cNvSpPr>
            <a:spLocks noChangeArrowheads="1"/>
          </p:cNvSpPr>
          <p:nvPr/>
        </p:nvSpPr>
        <p:spPr bwMode="auto">
          <a:xfrm>
            <a:off x="1370675" y="3408363"/>
            <a:ext cx="93487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ru-RU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*.doc</a:t>
            </a:r>
            <a:endParaRPr lang="ru-RU" altLang="ru-RU" sz="2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7561" name="Rectangle 9"/>
          <p:cNvSpPr>
            <a:spLocks noChangeArrowheads="1"/>
          </p:cNvSpPr>
          <p:nvPr/>
        </p:nvSpPr>
        <p:spPr bwMode="auto">
          <a:xfrm>
            <a:off x="2586567" y="2760664"/>
            <a:ext cx="217381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все файлы</a:t>
            </a:r>
          </a:p>
        </p:txBody>
      </p:sp>
      <p:sp>
        <p:nvSpPr>
          <p:cNvPr id="407562" name="Rectangle 10"/>
          <p:cNvSpPr>
            <a:spLocks noChangeArrowheads="1"/>
          </p:cNvSpPr>
          <p:nvPr/>
        </p:nvSpPr>
        <p:spPr bwMode="auto">
          <a:xfrm>
            <a:off x="2596885" y="3416301"/>
            <a:ext cx="5869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файлы с расширением 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.doc</a:t>
            </a: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7563" name="Rectangle 11"/>
          <p:cNvSpPr>
            <a:spLocks noChangeArrowheads="1"/>
          </p:cNvSpPr>
          <p:nvPr/>
        </p:nvSpPr>
        <p:spPr bwMode="auto">
          <a:xfrm>
            <a:off x="1585648" y="4081463"/>
            <a:ext cx="76815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ru-RU" sz="26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a*.?</a:t>
            </a:r>
            <a:endParaRPr lang="ru-RU" altLang="ru-RU" sz="26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7564" name="Rectangle 12"/>
          <p:cNvSpPr>
            <a:spLocks noChangeArrowheads="1"/>
          </p:cNvSpPr>
          <p:nvPr/>
        </p:nvSpPr>
        <p:spPr bwMode="auto">
          <a:xfrm>
            <a:off x="2619243" y="4083051"/>
            <a:ext cx="703566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имя файла начинается с «</a:t>
            </a:r>
            <a:r>
              <a:rPr lang="en-US" alt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alt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», расширение из </a:t>
            </a:r>
            <a:br>
              <a:rPr lang="ru-RU" alt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1 символа</a:t>
            </a:r>
          </a:p>
        </p:txBody>
      </p:sp>
      <p:sp>
        <p:nvSpPr>
          <p:cNvPr id="407565" name="Rectangle 13"/>
          <p:cNvSpPr>
            <a:spLocks noChangeArrowheads="1"/>
          </p:cNvSpPr>
          <p:nvPr/>
        </p:nvSpPr>
        <p:spPr bwMode="auto">
          <a:xfrm>
            <a:off x="940727" y="4754563"/>
            <a:ext cx="126829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sz="26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ru-RU" sz="26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x*.??</a:t>
            </a:r>
            <a:r>
              <a:rPr lang="ru-RU" altLang="ru-RU" sz="26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407566" name="Rectangle 14"/>
          <p:cNvSpPr>
            <a:spLocks noChangeArrowheads="1"/>
          </p:cNvSpPr>
          <p:nvPr/>
        </p:nvSpPr>
        <p:spPr bwMode="auto">
          <a:xfrm>
            <a:off x="2596886" y="4759326"/>
            <a:ext cx="6946239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имя файла содержит «</a:t>
            </a:r>
            <a:r>
              <a:rPr lang="en-US" alt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alt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», расширение не менее </a:t>
            </a:r>
            <a:br>
              <a:rPr lang="ru-RU" alt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 символов</a:t>
            </a:r>
          </a:p>
        </p:txBody>
      </p:sp>
      <p:sp>
        <p:nvSpPr>
          <p:cNvPr id="407567" name="Rectangle 15"/>
          <p:cNvSpPr>
            <a:spLocks noChangeArrowheads="1"/>
          </p:cNvSpPr>
          <p:nvPr/>
        </p:nvSpPr>
        <p:spPr bwMode="auto">
          <a:xfrm>
            <a:off x="1370675" y="5429250"/>
            <a:ext cx="91563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sz="26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ru-RU" sz="26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z.a?</a:t>
            </a:r>
            <a:endParaRPr lang="ru-RU" altLang="ru-RU" sz="26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7568" name="Rectangle 16"/>
          <p:cNvSpPr>
            <a:spLocks noChangeArrowheads="1"/>
          </p:cNvSpPr>
          <p:nvPr/>
        </p:nvSpPr>
        <p:spPr bwMode="auto">
          <a:xfrm>
            <a:off x="2586567" y="5449889"/>
            <a:ext cx="7028789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имя файла заканчивается на «</a:t>
            </a:r>
            <a:r>
              <a:rPr lang="en-US" alt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ru-RU" alt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», расширение начинается  «</a:t>
            </a:r>
            <a:r>
              <a:rPr lang="en-US" alt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alt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alt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всего</a:t>
            </a:r>
            <a:r>
              <a:rPr lang="en-US" alt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2 символа</a:t>
            </a:r>
          </a:p>
        </p:txBody>
      </p:sp>
    </p:spTree>
    <p:extLst>
      <p:ext uri="{BB962C8B-B14F-4D97-AF65-F5344CB8AC3E}">
        <p14:creationId xmlns:p14="http://schemas.microsoft.com/office/powerpoint/2010/main" val="1503568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type="body" sz="half" idx="4294967295"/>
          </p:nvPr>
        </p:nvSpPr>
        <p:spPr>
          <a:xfrm>
            <a:off x="5313040" y="1340768"/>
            <a:ext cx="4448944" cy="5760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just">
              <a:spcBef>
                <a:spcPct val="20000"/>
              </a:spcBef>
              <a:buClrTx/>
              <a:buSzTx/>
              <a:buFont typeface="Arial" pitchFamily="34" charset="0"/>
              <a:buNone/>
            </a:pPr>
            <a:r>
              <a:rPr lang="ru-RU" sz="20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История </a:t>
            </a:r>
            <a:r>
              <a:rPr lang="ru-RU" sz="20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напоминает победоносное шествие, начавшееся в далеком 1985 году, когда вышла первая </a:t>
            </a:r>
            <a:r>
              <a:rPr lang="ru-RU" sz="20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номером 1.01. Однако история компании </a:t>
            </a:r>
            <a:r>
              <a:rPr lang="ru-RU" sz="20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начинается еще раньше, аж в 1975 году, когда молодой студент Билл Гейтс создал версию программного языка BASIC для одного из первых персональных компьютеров, модели </a:t>
            </a:r>
            <a:r>
              <a:rPr lang="ru-RU" sz="20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Altair</a:t>
            </a:r>
            <a:r>
              <a:rPr lang="ru-RU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8800.</a:t>
            </a:r>
            <a:r>
              <a:rPr lang="ru-RU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 descr="Windows-1.01.jpg"/>
          <p:cNvPicPr>
            <a:picLocks noGrp="1" noChangeAspect="1"/>
          </p:cNvPicPr>
          <p:nvPr>
            <p:ph type="pic" idx="4294967295"/>
          </p:nvPr>
        </p:nvPicPr>
        <p:blipFill>
          <a:blip r:embed="rId2" cstate="print"/>
          <a:srcRect l="8627" r="8627"/>
          <a:stretch>
            <a:fillRect/>
          </a:stretch>
        </p:blipFill>
        <p:spPr>
          <a:xfrm>
            <a:off x="117105" y="1412776"/>
            <a:ext cx="4934575" cy="3307730"/>
          </a:xfrm>
        </p:spPr>
      </p:pic>
      <p:sp>
        <p:nvSpPr>
          <p:cNvPr id="4" name="Прямоугольник 3"/>
          <p:cNvSpPr/>
          <p:nvPr/>
        </p:nvSpPr>
        <p:spPr>
          <a:xfrm>
            <a:off x="117105" y="37368"/>
            <a:ext cx="7932239" cy="646331"/>
          </a:xfrm>
          <a:prstGeom prst="rect">
            <a:avLst/>
          </a:prstGeom>
        </p:spPr>
        <p:txBody>
          <a:bodyPr vert="horz" anchor="ctr">
            <a:normAutofit fontScale="975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400" b="1" i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2400" b="1" i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История операционной системы </a:t>
            </a:r>
            <a:r>
              <a:rPr lang="en-US" sz="2400" b="1" i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MS Windows </a:t>
            </a:r>
            <a:endParaRPr lang="ru-RU" sz="2400" b="1" i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083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-27384"/>
            <a:ext cx="8915400" cy="1143000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fontAlgn="base">
              <a:spcAft>
                <a:spcPct val="0"/>
              </a:spcAft>
            </a:pP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Файловая система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472" y="980728"/>
            <a:ext cx="9505056" cy="558958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На </a:t>
            </a: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каждом носителе информации (гибком, жестком или лазерном диске) может храниться большое количество файлов. Порядок хранения файлов на диске определяется установленной файловой системой. </a:t>
            </a:r>
            <a:endParaRPr lang="ru-RU" alt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endParaRPr lang="ru-RU" altLang="ru-RU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ru-RU" alt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altLang="ru-RU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Файловая </a:t>
            </a:r>
            <a:r>
              <a:rPr lang="ru-RU" altLang="ru-RU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ru-RU" alt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это система хранения файлов и организации каталогов</a:t>
            </a:r>
            <a:r>
              <a:rPr lang="ru-RU" alt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buFontTx/>
              <a:buNone/>
            </a:pPr>
            <a:endParaRPr lang="ru-RU" altLang="ru-RU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ru-RU" alt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Примеры </a:t>
            </a:r>
            <a:r>
              <a:rPr lang="ru-RU" alt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названий файловых систем: </a:t>
            </a:r>
            <a:r>
              <a:rPr lang="en-US" alt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FAT16, FAT 32, NTFS, UDP </a:t>
            </a:r>
            <a:r>
              <a:rPr lang="ru-RU" alt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др.</a:t>
            </a:r>
          </a:p>
        </p:txBody>
      </p:sp>
    </p:spTree>
    <p:extLst>
      <p:ext uri="{BB962C8B-B14F-4D97-AF65-F5344CB8AC3E}">
        <p14:creationId xmlns:p14="http://schemas.microsoft.com/office/powerpoint/2010/main" val="15567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4767" y="571500"/>
            <a:ext cx="6268640" cy="8302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ru-R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Файловые системы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 rot="10800000" flipV="1">
            <a:off x="1857375" y="1428750"/>
            <a:ext cx="1702594" cy="857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6655595" y="1428750"/>
            <a:ext cx="1676797" cy="9286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2173" y="2357439"/>
            <a:ext cx="3327796" cy="5238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Одноуровневые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8641" y="2357439"/>
            <a:ext cx="3327796" cy="5238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Многоуровневые</a:t>
            </a: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232172" y="3071815"/>
            <a:ext cx="3405188" cy="2516856"/>
          </a:xfrm>
          <a:prstGeom prst="roundRect">
            <a:avLst>
              <a:gd name="adj" fmla="val 829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Оглавление диска представляет собой линейную последовательность имен файлов и соответствующие им номера секторов диска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6191250" y="3000375"/>
            <a:ext cx="3405188" cy="2516857"/>
          </a:xfrm>
          <a:prstGeom prst="roundRect">
            <a:avLst>
              <a:gd name="adj" fmla="val 829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Представляет собой систему вложенный каталогов (папок)</a:t>
            </a:r>
          </a:p>
        </p:txBody>
      </p:sp>
    </p:spTree>
    <p:extLst>
      <p:ext uri="{BB962C8B-B14F-4D97-AF65-F5344CB8AC3E}">
        <p14:creationId xmlns:p14="http://schemas.microsoft.com/office/powerpoint/2010/main" val="2898553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274638"/>
            <a:ext cx="8915400" cy="778098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fontAlgn="base">
              <a:spcAft>
                <a:spcPct val="0"/>
              </a:spcAft>
            </a:pP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Одноуровневая файловая система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96976"/>
            <a:ext cx="9905999" cy="204311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Для </a:t>
            </a: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дисков с небольшим количеством файлов (до нескольких десятков) удобно применять </a:t>
            </a:r>
            <a:r>
              <a:rPr lang="ru-RU" altLang="ru-RU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одноуровневую файловую систему</a:t>
            </a: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когда каталог (оглавление диска) представляет собой линейную последовательность имен файлов. Для отыскания файла на диске достаточно указать лишь имя файла. </a:t>
            </a:r>
          </a:p>
        </p:txBody>
      </p:sp>
      <p:pic>
        <p:nvPicPr>
          <p:cNvPr id="11268" name="Picture 4" descr="одноуровневая файловая система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14" y="3429000"/>
            <a:ext cx="6467261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843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79214" y="0"/>
            <a:ext cx="8915400" cy="1143000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fontAlgn="base">
              <a:spcAft>
                <a:spcPct val="0"/>
              </a:spcAft>
            </a:pP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Многоуровневая иерархическая файловая система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30189"/>
            <a:ext cx="9755188" cy="20161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Если </a:t>
            </a: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диске хранятся сотни и тысячи файлов, то для удобства поиска файлы организуются в </a:t>
            </a:r>
            <a:r>
              <a:rPr lang="ru-RU" altLang="ru-RU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многоуровневую иерархическую файловую систему</a:t>
            </a: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которая имеет «древовидную» структуру (имеет вид перевернутого дерева).</a:t>
            </a:r>
          </a:p>
        </p:txBody>
      </p:sp>
      <p:pic>
        <p:nvPicPr>
          <p:cNvPr id="12292" name="Picture 5" descr="многоуровневая иерархическая файловая система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960" y="2780928"/>
            <a:ext cx="4866234" cy="3528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941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72480" y="-22324"/>
            <a:ext cx="8915400" cy="1143000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fontAlgn="base">
              <a:spcAft>
                <a:spcPct val="0"/>
              </a:spcAft>
            </a:pP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Путь к файлу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2480" y="1000126"/>
            <a:ext cx="9633520" cy="24288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Путь </a:t>
            </a:r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 файлу записывается, начиная с логического имени диска, затем записывается последовательность имен вложенных друг в друга папок, затем пишется имя файла, включая расширение.</a:t>
            </a:r>
          </a:p>
        </p:txBody>
      </p:sp>
      <p:pic>
        <p:nvPicPr>
          <p:cNvPr id="13316" name="Picture 4" descr="Без-имени-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6" y="2133600"/>
            <a:ext cx="5615119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5889104" y="3773489"/>
            <a:ext cx="3666596" cy="1190625"/>
          </a:xfrm>
          <a:prstGeom prst="rect">
            <a:avLst/>
          </a:prstGeom>
          <a:solidFill>
            <a:srgbClr val="E2F3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b="1" dirty="0">
                <a:latin typeface="Times New Roman" pitchFamily="18" charset="0"/>
              </a:rPr>
              <a:t>C:\Рефераты\</a:t>
            </a:r>
          </a:p>
          <a:p>
            <a:pPr eaLnBrk="1" hangingPunct="1"/>
            <a:r>
              <a:rPr lang="ru-RU" altLang="ru-RU" b="1" dirty="0">
                <a:latin typeface="Times New Roman" pitchFamily="18" charset="0"/>
              </a:rPr>
              <a:t>C:\Рефераты\Физика\</a:t>
            </a:r>
          </a:p>
          <a:p>
            <a:pPr eaLnBrk="1" hangingPunct="1"/>
            <a:r>
              <a:rPr lang="ru-RU" altLang="ru-RU" b="1" dirty="0">
                <a:latin typeface="Times New Roman" pitchFamily="18" charset="0"/>
              </a:rPr>
              <a:t>C:\Рефераты\Информатика\ </a:t>
            </a:r>
          </a:p>
          <a:p>
            <a:pPr eaLnBrk="1" hangingPunct="1"/>
            <a:r>
              <a:rPr lang="ru-RU" altLang="ru-RU" b="1" dirty="0">
                <a:latin typeface="Times New Roman" pitchFamily="18" charset="0"/>
              </a:rPr>
              <a:t>C:\Рисунки\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889104" y="2133600"/>
            <a:ext cx="3888432" cy="10001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 диска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к файлу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6175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17455" y="0"/>
            <a:ext cx="8915400" cy="815975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fontAlgn="base">
              <a:spcAft>
                <a:spcPct val="0"/>
              </a:spcAft>
            </a:pP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Полное имя файла</a:t>
            </a:r>
          </a:p>
        </p:txBody>
      </p:sp>
      <p:pic>
        <p:nvPicPr>
          <p:cNvPr id="14339" name="Picture 4" descr="Без-имени-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632" y="896441"/>
            <a:ext cx="6927676" cy="404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 Box 5"/>
          <p:cNvSpPr txBox="1">
            <a:spLocks noChangeArrowheads="1"/>
          </p:cNvSpPr>
          <p:nvPr/>
        </p:nvSpPr>
        <p:spPr bwMode="auto">
          <a:xfrm>
            <a:off x="975123" y="5013326"/>
            <a:ext cx="8150092" cy="1616075"/>
          </a:xfrm>
          <a:prstGeom prst="rect">
            <a:avLst/>
          </a:prstGeom>
          <a:solidFill>
            <a:srgbClr val="E2F3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sz="2000" b="1" dirty="0">
                <a:latin typeface="Times New Roman" pitchFamily="18" charset="0"/>
              </a:rPr>
              <a:t>C:\Рефераты\Физика\Оптические явления.</a:t>
            </a:r>
            <a:r>
              <a:rPr lang="en-US" altLang="ru-RU" sz="2000" b="1" dirty="0">
                <a:latin typeface="Times New Roman" pitchFamily="18" charset="0"/>
              </a:rPr>
              <a:t>doc</a:t>
            </a:r>
            <a:endParaRPr lang="ru-RU" altLang="ru-RU" sz="2000" b="1" dirty="0">
              <a:latin typeface="Times New Roman" pitchFamily="18" charset="0"/>
            </a:endParaRPr>
          </a:p>
          <a:p>
            <a:pPr eaLnBrk="1" hangingPunct="1"/>
            <a:r>
              <a:rPr lang="ru-RU" altLang="ru-RU" sz="2000" b="1" dirty="0">
                <a:latin typeface="Times New Roman" pitchFamily="18" charset="0"/>
              </a:rPr>
              <a:t>C:\Рефераты\Информатика\Интернет.</a:t>
            </a:r>
            <a:r>
              <a:rPr lang="en-US" altLang="ru-RU" sz="2000" b="1" dirty="0">
                <a:latin typeface="Times New Roman" pitchFamily="18" charset="0"/>
              </a:rPr>
              <a:t>doc</a:t>
            </a:r>
            <a:endParaRPr lang="ru-RU" altLang="ru-RU" sz="2000" b="1" dirty="0">
              <a:latin typeface="Times New Roman" pitchFamily="18" charset="0"/>
            </a:endParaRPr>
          </a:p>
          <a:p>
            <a:pPr eaLnBrk="1" hangingPunct="1"/>
            <a:r>
              <a:rPr lang="ru-RU" altLang="ru-RU" sz="2000" b="1" dirty="0">
                <a:latin typeface="Times New Roman" pitchFamily="18" charset="0"/>
              </a:rPr>
              <a:t>C:\Рефераты\Информатика\Компьютерные вирусы.</a:t>
            </a:r>
            <a:r>
              <a:rPr lang="en-US" altLang="ru-RU" sz="2000" b="1" dirty="0">
                <a:latin typeface="Times New Roman" pitchFamily="18" charset="0"/>
              </a:rPr>
              <a:t>doc</a:t>
            </a:r>
            <a:endParaRPr lang="ru-RU" altLang="ru-RU" sz="2000" b="1" dirty="0">
              <a:latin typeface="Times New Roman" pitchFamily="18" charset="0"/>
            </a:endParaRPr>
          </a:p>
          <a:p>
            <a:pPr eaLnBrk="1" hangingPunct="1"/>
            <a:r>
              <a:rPr lang="ru-RU" altLang="ru-RU" sz="2000" b="1" dirty="0">
                <a:latin typeface="Times New Roman" pitchFamily="18" charset="0"/>
              </a:rPr>
              <a:t>C:\Рисунки\Закат.</a:t>
            </a:r>
            <a:r>
              <a:rPr lang="en-US" altLang="ru-RU" sz="2000" b="1" dirty="0">
                <a:latin typeface="Times New Roman" pitchFamily="18" charset="0"/>
              </a:rPr>
              <a:t>jpg</a:t>
            </a:r>
            <a:endParaRPr lang="ru-RU" altLang="ru-RU" sz="2000" b="1" dirty="0">
              <a:latin typeface="Times New Roman" pitchFamily="18" charset="0"/>
            </a:endParaRPr>
          </a:p>
          <a:p>
            <a:pPr eaLnBrk="1" hangingPunct="1"/>
            <a:r>
              <a:rPr lang="ru-RU" altLang="ru-RU" sz="2000" b="1" dirty="0">
                <a:latin typeface="Times New Roman" pitchFamily="18" charset="0"/>
              </a:rPr>
              <a:t>C:\Рисунки\ Зима.</a:t>
            </a:r>
            <a:r>
              <a:rPr lang="en-US" altLang="ru-RU" sz="2000" b="1" dirty="0">
                <a:latin typeface="Times New Roman" pitchFamily="18" charset="0"/>
              </a:rPr>
              <a:t>jpg</a:t>
            </a:r>
            <a:endParaRPr lang="ru-RU" altLang="ru-RU" sz="2000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069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fontAlgn="base">
              <a:spcAft>
                <a:spcPct val="0"/>
              </a:spcAft>
            </a:pP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Папка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351309"/>
            <a:ext cx="99060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В </a:t>
            </a: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операционной системе </a:t>
            </a: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</a:t>
            </a: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вместо каталогов используется понятие «папка». </a:t>
            </a:r>
          </a:p>
          <a:p>
            <a:pPr eaLnBrk="1" hangingPunct="1">
              <a:buFontTx/>
              <a:buNone/>
            </a:pPr>
            <a:r>
              <a:rPr lang="ru-RU" altLang="ru-RU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altLang="ru-RU" sz="2400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Папка</a:t>
            </a:r>
            <a:r>
              <a:rPr lang="ru-RU" altLang="ru-RU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это объект </a:t>
            </a:r>
            <a:r>
              <a:rPr lang="en-US" altLang="ru-RU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altLang="ru-RU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предназначенное для объединения файлов и других папок в группы.</a:t>
            </a:r>
          </a:p>
          <a:p>
            <a:pPr eaLnBrk="1" hangingPunct="1">
              <a:buFontTx/>
              <a:buNone/>
            </a:pP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Понятие </a:t>
            </a: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папки шире, чем понятие «каталог». В </a:t>
            </a:r>
            <a:r>
              <a:rPr lang="ru-RU" alt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 вершине иерархии папок находится папка Рабочий стол. (Следующий уровень представлен папками Мой компьютер, Корзина и Сетевое окружение (если компьютер подключен к локальной сети). </a:t>
            </a:r>
          </a:p>
        </p:txBody>
      </p:sp>
    </p:spTree>
    <p:extLst>
      <p:ext uri="{BB962C8B-B14F-4D97-AF65-F5344CB8AC3E}">
        <p14:creationId xmlns:p14="http://schemas.microsoft.com/office/powerpoint/2010/main" val="2600823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81831"/>
            <a:ext cx="8915400" cy="1143000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fontAlgn="base">
              <a:spcAft>
                <a:spcPct val="0"/>
              </a:spcAft>
            </a:pP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Иерархии папок </a:t>
            </a:r>
            <a:r>
              <a:rPr lang="ru-RU" alt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endParaRPr lang="ru-RU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7" name="Picture 5" descr="раб-сто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975"/>
            <a:ext cx="9906000" cy="533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164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274638"/>
            <a:ext cx="8915400" cy="778098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fontAlgn="base">
              <a:spcAft>
                <a:spcPct val="0"/>
              </a:spcAft>
            </a:pP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Стандартные действия с файлами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ü"/>
            </a:pP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Такие действия с файлами, как «создать», «сохранить», «закрыть» можно выполнить только в прикладных программах («Блокнот», «</a:t>
            </a:r>
            <a:r>
              <a:rPr lang="ru-RU" alt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Paint</a:t>
            </a: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», …).</a:t>
            </a:r>
          </a:p>
          <a:p>
            <a:pPr>
              <a:buFont typeface="Wingdings" panose="05000000000000000000" pitchFamily="2" charset="2"/>
              <a:buChar char="ü"/>
            </a:pPr>
            <a:endParaRPr lang="ru-RU" alt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Действия «открыть», «переименовать», «переместить», «копировать», «удалить» можно выполнить в системной среде.</a:t>
            </a:r>
          </a:p>
        </p:txBody>
      </p:sp>
    </p:spTree>
    <p:extLst>
      <p:ext uri="{BB962C8B-B14F-4D97-AF65-F5344CB8AC3E}">
        <p14:creationId xmlns:p14="http://schemas.microsoft.com/office/powerpoint/2010/main" val="703104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00472" y="188640"/>
            <a:ext cx="8915400" cy="1143000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fontAlgn="base">
              <a:spcAft>
                <a:spcPct val="0"/>
              </a:spcAft>
            </a:pP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Операции с файлами и папками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464" y="1481336"/>
            <a:ext cx="9714284" cy="452596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alt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Копирование</a:t>
            </a: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(копия файла помещается в другой каталог);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alt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Перемещение</a:t>
            </a: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(сам файл перемещается в другой каталог);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alt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Переименование</a:t>
            </a: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(изменяется имя файла</a:t>
            </a: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ru-RU" alt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alt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</a:t>
            </a: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(запись о файле удаляется из каталога</a:t>
            </a: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alt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230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3920" y="772940"/>
            <a:ext cx="532859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Уи́льям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Ге́нри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Гейтс III (англ.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William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Henry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Gates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III; 28 октября 1955,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Сиэтл,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Вашингтон), более известный как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Билл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Гейтс (англ.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Bill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Gates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американский предприниматель и общественный деятель, филантроп, один из создателей (совместно с Полом Алленом) и бывший крупнейший акционер компании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июня 2008 года являлся руководителем компании; после ухода с поста остался в должности её неисполнительного председателя совета директоров. Также является сопредседателем благотворительного Фонда Билла 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Мелинды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Гейтс.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096" y="764704"/>
            <a:ext cx="3672408" cy="5473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131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fontAlgn="base">
              <a:spcAft>
                <a:spcPct val="0"/>
              </a:spcAft>
            </a:pP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Архивация файлов. </a:t>
            </a:r>
            <a:r>
              <a:rPr lang="ru-RU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Программы-архиваторы</a:t>
            </a:r>
            <a:endParaRPr lang="ru-RU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59" name="TextBox 3"/>
          <p:cNvSpPr txBox="1">
            <a:spLocks noChangeArrowheads="1"/>
          </p:cNvSpPr>
          <p:nvPr/>
        </p:nvSpPr>
        <p:spPr bwMode="auto">
          <a:xfrm>
            <a:off x="386954" y="1556792"/>
            <a:ext cx="9519046" cy="418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Архивация </a:t>
            </a: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применяется для долговременного хранения и передачи по компьютерным сетям больших объемов информации.</a:t>
            </a:r>
          </a:p>
          <a:p>
            <a:pPr eaLnBrk="1" hangingPunct="1"/>
            <a:endParaRPr lang="ru-RU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ru-RU" alt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В </a:t>
            </a:r>
            <a:r>
              <a:rPr lang="ru-RU" alt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процессе архивации файлы уменьшаются в объеме без потери </a:t>
            </a:r>
            <a:r>
              <a:rPr lang="ru-RU" alt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информации.</a:t>
            </a:r>
            <a:endParaRPr lang="ru-RU" alt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Для 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проведения архивации файлов </a:t>
            </a: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специальные 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программы-архиваторы. </a:t>
            </a:r>
          </a:p>
          <a:p>
            <a:pPr eaLnBrk="1" hangingPunct="1"/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Пример: </a:t>
            </a:r>
            <a:r>
              <a:rPr lang="en-US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WinRar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WinZip, 7Zip 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пр.</a:t>
            </a:r>
          </a:p>
        </p:txBody>
      </p:sp>
    </p:spTree>
    <p:extLst>
      <p:ext uri="{BB962C8B-B14F-4D97-AF65-F5344CB8AC3E}">
        <p14:creationId xmlns:p14="http://schemas.microsoft.com/office/powerpoint/2010/main" val="3285235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386954" y="116632"/>
            <a:ext cx="8915400" cy="1143000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fontAlgn="base">
              <a:spcAft>
                <a:spcPct val="0"/>
              </a:spcAft>
            </a:pP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Информационное пространство пользователя</a:t>
            </a:r>
          </a:p>
        </p:txBody>
      </p:sp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386954" y="1643063"/>
            <a:ext cx="889992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Информационное </a:t>
            </a: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пространство – это доступные пользователю папки и файлы на локальном компьютере и в компьютерных сетях.</a:t>
            </a:r>
          </a:p>
        </p:txBody>
      </p:sp>
    </p:spTree>
    <p:extLst>
      <p:ext uri="{BB962C8B-B14F-4D97-AF65-F5344CB8AC3E}">
        <p14:creationId xmlns:p14="http://schemas.microsoft.com/office/powerpoint/2010/main" val="1813098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5" name="Rectangle 15"/>
          <p:cNvSpPr>
            <a:spLocks noGrp="1" noChangeArrowheads="1"/>
          </p:cNvSpPr>
          <p:nvPr>
            <p:ph type="title" idx="4294967295"/>
          </p:nvPr>
        </p:nvSpPr>
        <p:spPr>
          <a:xfrm>
            <a:off x="309563" y="285750"/>
            <a:ext cx="8596312" cy="571500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fontAlgn="base">
              <a:spcAft>
                <a:spcPct val="0"/>
              </a:spcAft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файловых систем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0" y="1000125"/>
            <a:ext cx="6381749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Логические </a:t>
            </a:r>
            <a:r>
              <a:rPr 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принципы размещения файлов на диске </a:t>
            </a:r>
            <a:endParaRPr lang="ru-RU" sz="24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defRPr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Физически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вся поверхность магнитного диска разделена на </a:t>
            </a:r>
            <a:r>
              <a:rPr 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сектора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пронумерованные участки памяти длиной </a:t>
            </a:r>
            <a:r>
              <a:rPr 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 байтов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команде чтения (записи), поступившей из программы, специальное устройство подводит головку записи (чтения) к </a:t>
            </a:r>
            <a:r>
              <a:rPr 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указанному сектору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читает в определенную память ровно 512 байтов (или записывает на диск), даже если нужно записать (прочитать) всего 5 или 100 байтов.</a:t>
            </a:r>
          </a:p>
        </p:txBody>
      </p:sp>
      <p:pic>
        <p:nvPicPr>
          <p:cNvPr id="22533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0" y="928688"/>
            <a:ext cx="2928938" cy="3530600"/>
          </a:xfrm>
          <a:prstGeom prst="rect">
            <a:avLst/>
          </a:prstGeom>
          <a:noFill/>
          <a:ln w="9525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4" name="TextBox 5"/>
          <p:cNvSpPr txBox="1">
            <a:spLocks noChangeArrowheads="1"/>
          </p:cNvSpPr>
          <p:nvPr/>
        </p:nvSpPr>
        <p:spPr bwMode="auto">
          <a:xfrm>
            <a:off x="6381749" y="4785458"/>
            <a:ext cx="328612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диска:</a:t>
            </a:r>
            <a:br>
              <a:rPr lang="ru-RU" altLang="ru-RU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дорожка</a:t>
            </a:r>
            <a:br>
              <a:rPr lang="ru-RU" altLang="ru-RU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 геометрический сектор</a:t>
            </a:r>
            <a:br>
              <a:rPr lang="ru-RU" altLang="ru-RU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 сектор дорожки</a:t>
            </a:r>
            <a:br>
              <a:rPr lang="ru-RU" altLang="ru-RU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 </a:t>
            </a:r>
            <a:r>
              <a:rPr lang="ru-RU" altLang="ru-RU" b="1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кластер</a:t>
            </a:r>
            <a:endParaRPr lang="ru-RU" altLang="ru-RU" dirty="0">
              <a:solidFill>
                <a:srgbClr val="9966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922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5" name="Rectangle 15"/>
          <p:cNvSpPr>
            <a:spLocks noGrp="1" noChangeArrowheads="1"/>
          </p:cNvSpPr>
          <p:nvPr>
            <p:ph type="title" idx="4294967295"/>
          </p:nvPr>
        </p:nvSpPr>
        <p:spPr>
          <a:xfrm>
            <a:off x="309563" y="285750"/>
            <a:ext cx="8596312" cy="571500"/>
          </a:xfr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fontAlgn="base">
              <a:spcAft>
                <a:spcPct val="0"/>
              </a:spcAft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файловых систем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772" y="1170494"/>
            <a:ext cx="5929312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Для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организации файловой системы используются более крупные порции данных – </a:t>
            </a:r>
            <a:r>
              <a:rPr 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кластеры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содержат несколько секторов.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 кластера не фиксирован и зависит от емкости диска. Каждый файл, записываемый на диск, занимает целое число </a:t>
            </a:r>
            <a:r>
              <a:rPr 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кластеров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даже если его длина меньше кластера. </a:t>
            </a:r>
          </a:p>
        </p:txBody>
      </p:sp>
      <p:pic>
        <p:nvPicPr>
          <p:cNvPr id="23557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0" y="928688"/>
            <a:ext cx="2928938" cy="3530600"/>
          </a:xfrm>
          <a:prstGeom prst="rect">
            <a:avLst/>
          </a:prstGeom>
          <a:noFill/>
          <a:ln w="9525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8" name="TextBox 5"/>
          <p:cNvSpPr txBox="1">
            <a:spLocks noChangeArrowheads="1"/>
          </p:cNvSpPr>
          <p:nvPr/>
        </p:nvSpPr>
        <p:spPr bwMode="auto">
          <a:xfrm>
            <a:off x="6381750" y="4725144"/>
            <a:ext cx="38576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sz="2000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диска:</a:t>
            </a:r>
            <a:br>
              <a:rPr lang="ru-RU" altLang="ru-RU" sz="2000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дорожка</a:t>
            </a:r>
            <a:br>
              <a:rPr lang="ru-RU" altLang="ru-RU" sz="2000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 геометрический сектор</a:t>
            </a:r>
            <a:br>
              <a:rPr lang="ru-RU" altLang="ru-RU" sz="2000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 сектор дорожки</a:t>
            </a:r>
            <a:br>
              <a:rPr lang="ru-RU" altLang="ru-RU" sz="2000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 </a:t>
            </a:r>
            <a:r>
              <a:rPr lang="ru-RU" altLang="ru-RU" sz="2000" b="1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кластер</a:t>
            </a:r>
            <a:endParaRPr lang="ru-RU" altLang="ru-RU" sz="2000" dirty="0">
              <a:solidFill>
                <a:srgbClr val="9966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391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8504" y="332656"/>
            <a:ext cx="8201025" cy="577850"/>
          </a:xfrm>
        </p:spPr>
        <p:txBody>
          <a:bodyPr vert="horz" rtlCol="0" anchor="ctr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fontAlgn="base">
              <a:spcAft>
                <a:spcPct val="0"/>
              </a:spcAft>
            </a:pP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источников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992188" y="1494076"/>
            <a:ext cx="8353425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ru-RU" sz="24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Гаврилов</a:t>
            </a:r>
            <a:r>
              <a:rPr lang="ru-RU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М. В. Информатика и информационные </a:t>
            </a:r>
            <a:r>
              <a:rPr lang="ru-RU" sz="24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технологии: учебник </a:t>
            </a:r>
            <a:r>
              <a:rPr lang="ru-RU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М.В. Гаврилов, В.А. Климов. — 4-е изд., </a:t>
            </a:r>
            <a:r>
              <a:rPr lang="ru-RU" sz="24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перераб</a:t>
            </a:r>
            <a:r>
              <a:rPr lang="ru-RU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и доп. — М</a:t>
            </a:r>
            <a:r>
              <a:rPr lang="ru-RU" sz="24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.: </a:t>
            </a:r>
            <a:r>
              <a:rPr lang="ru-RU" sz="2400" dirty="0" err="1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Юрайт</a:t>
            </a:r>
            <a:r>
              <a:rPr lang="ru-RU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2017. — 383 </a:t>
            </a:r>
            <a:r>
              <a:rPr lang="ru-RU" sz="24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4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Зинюк </a:t>
            </a:r>
            <a:r>
              <a:rPr lang="ru-RU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О.В. Информатика: учеб. пособие / О.В. Зинюк, </a:t>
            </a:r>
            <a:r>
              <a:rPr lang="ru-RU" sz="2400" dirty="0" err="1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И.И.Никитченко</a:t>
            </a:r>
            <a:r>
              <a:rPr lang="ru-RU" sz="24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РТА. - М. : Изд-во РТА, 2013. - 176 </a:t>
            </a:r>
            <a:r>
              <a:rPr lang="ru-RU" sz="24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с.</a:t>
            </a:r>
            <a:endParaRPr lang="ru-RU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Tx/>
              <a:buAutoNum type="arabicPeriod"/>
              <a:tabLst>
                <a:tab pos="457200" algn="l"/>
              </a:tabLst>
            </a:pPr>
            <a:endParaRPr lang="ru-RU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16496" y="0"/>
            <a:ext cx="8498904" cy="1143000"/>
          </a:xfrm>
        </p:spPr>
        <p:txBody>
          <a:bodyPr>
            <a:normAutofit/>
          </a:bodyPr>
          <a:lstStyle/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1.0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4294967295"/>
          </p:nvPr>
        </p:nvSpPr>
        <p:spPr>
          <a:xfrm>
            <a:off x="4232920" y="1052736"/>
            <a:ext cx="5457056" cy="4401205"/>
          </a:xfr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Операционная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изначально создавалась как графический интерфейс для MS DOS. Первая версия была выпущена 20 ноября 1985 года и называлась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1.0.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Минимальные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системные требования заключались в наличии 2 дискет или жесткого диска, графического адаптера и 256К оперативной памяти. 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 не имела такого успеха, как аналогичная система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Macintosh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компании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но не смотря на это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осуществляла поддержку аж до 31 декабря 2001 года.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Содержимое 4" descr="windows 1.0">
            <a:hlinkClick r:id="rId2"/>
          </p:cNvPr>
          <p:cNvPicPr>
            <a:picLocks noGrp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1124744"/>
            <a:ext cx="4016896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4297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-23440" y="0"/>
            <a:ext cx="8915400" cy="778098"/>
          </a:xfr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2.0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half" idx="4294967295"/>
          </p:nvPr>
        </p:nvSpPr>
        <p:spPr>
          <a:xfrm>
            <a:off x="3584848" y="764704"/>
            <a:ext cx="6321152" cy="6247864"/>
          </a:xfrm>
        </p:spPr>
        <p:txBody>
          <a:bodyPr vert="horz"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ноября 1987 года была выпущена новая версия — 2.0, которая включала в себя массу нововведений и улучшений. Для новой операционной системы требовался более мощный процессор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286, благодаря которому была значительно улучшена многозадачность и графика. Появилась возможность передвигать и переключать окна программ, а так же была реализована система перекрывания окон. Появились кнопки минимизации и максимизации окон. Появилась поддержка комбинаций клавиш, при помощи которых пользователи могли осуществлять системные операции. К тому же, программы получили возможность обмениваться данными друг с другом при помощи системы «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Exchange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разработанной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Когда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появился процессор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386,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2.0 был обновлен, что бы предоставлять преимущества памяти для различных программ.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Содержимое 4" descr="windows 2.0">
            <a:hlinkClick r:id="rId2"/>
          </p:cNvPr>
          <p:cNvPicPr>
            <a:picLocks noGrp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08720"/>
            <a:ext cx="3600400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710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-171400"/>
            <a:ext cx="8915400" cy="1143000"/>
          </a:xfr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3.0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sz="half" idx="4294967295"/>
          </p:nvPr>
        </p:nvSpPr>
        <p:spPr>
          <a:xfrm>
            <a:off x="4302100" y="908720"/>
            <a:ext cx="5601072" cy="5940088"/>
          </a:xfrm>
        </p:spPr>
        <p:txBody>
          <a:bodyPr vert="horz"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 мая 1990 года выходит версия 3.0 чья популярность стремительно растет. Она получила новые цветные иконки и значительно улучшенный интерфейс. Так же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полностью изменила среду разработки приложений. Именно благодаря новому программному обеспечению «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разработчики устремили свое внимание к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Ведь теперь они могли полностью сосредоточится на создании приложений, а не заниматься написанием драйверов для устройств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Еще одним нововведением версии 3.0 был пакет программ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Office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На тот момент он состоял из MS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MS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PowerPoint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И именно в этой версии впервые появился знаменитый пасьянс «Косынка».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Содержимое 4" descr="windows 3.0">
            <a:hlinkClick r:id="rId2"/>
          </p:cNvPr>
          <p:cNvPicPr>
            <a:picLocks noGrp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908720"/>
            <a:ext cx="4160912" cy="3599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6727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ыт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2711</TotalTime>
  <Words>2468</Words>
  <Application>Microsoft Office PowerPoint</Application>
  <PresentationFormat>Лист A4 (210x297 мм)</PresentationFormat>
  <Paragraphs>269</Paragraphs>
  <Slides>64</Slides>
  <Notes>2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66" baseType="lpstr">
      <vt:lpstr>Открытая</vt:lpstr>
      <vt:lpstr>Image</vt:lpstr>
      <vt:lpstr>Дисциплина «Информатика» Лекция 5</vt:lpstr>
      <vt:lpstr>Цель лекции</vt:lpstr>
      <vt:lpstr>План лекции</vt:lpstr>
      <vt:lpstr>Презентация PowerPoint</vt:lpstr>
      <vt:lpstr>Презентация PowerPoint</vt:lpstr>
      <vt:lpstr>Презентация PowerPoint</vt:lpstr>
      <vt:lpstr>Windows 1.0</vt:lpstr>
      <vt:lpstr>Windows 2.0</vt:lpstr>
      <vt:lpstr>Windows 3.0</vt:lpstr>
      <vt:lpstr>Windows NT 3.1</vt:lpstr>
      <vt:lpstr>Windows 95</vt:lpstr>
      <vt:lpstr>Windows 98</vt:lpstr>
      <vt:lpstr>Windows 2000</vt:lpstr>
      <vt:lpstr>Windows ME (Melennium Edition)</vt:lpstr>
      <vt:lpstr>Windows XP</vt:lpstr>
      <vt:lpstr>Windows Vista</vt:lpstr>
      <vt:lpstr>Windows 7</vt:lpstr>
      <vt:lpstr>Windows 8</vt:lpstr>
      <vt:lpstr>Continuum – новая система управления</vt:lpstr>
      <vt:lpstr>Windows 10</vt:lpstr>
      <vt:lpstr>История разработки</vt:lpstr>
      <vt:lpstr>Краткое описание нововведений</vt:lpstr>
      <vt:lpstr>Отличия Windows 10 от предыдущих версий Windows</vt:lpstr>
      <vt:lpstr>Презентация PowerPoint</vt:lpstr>
      <vt:lpstr>Microsoft EDGE</vt:lpstr>
      <vt:lpstr>Презентация PowerPoint</vt:lpstr>
      <vt:lpstr>Усовершенствованный поиск в Windows 10</vt:lpstr>
      <vt:lpstr>Браузер Microsoft EDGE в Windows 10</vt:lpstr>
      <vt:lpstr>Улучшенный «Просмотр задач» в Windows 10</vt:lpstr>
      <vt:lpstr>Центр уведомлений в Windows 10</vt:lpstr>
      <vt:lpstr>Часы и календарь в Windows 10</vt:lpstr>
      <vt:lpstr>Приложение «Параметры» в Windows 10</vt:lpstr>
      <vt:lpstr>Меню «Пуск» в Windows 10</vt:lpstr>
      <vt:lpstr>Меню «Пуск» на полном экране в Windows 10</vt:lpstr>
      <vt:lpstr>Презентация PowerPoint</vt:lpstr>
      <vt:lpstr>Основными особенностями операционной системы Windows являются:</vt:lpstr>
      <vt:lpstr>Презентация PowerPoint</vt:lpstr>
      <vt:lpstr>Презентация PowerPoint</vt:lpstr>
      <vt:lpstr>Стандартное окно имеет:</vt:lpstr>
      <vt:lpstr>Стандартные действия с окнами: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Имя файла</vt:lpstr>
      <vt:lpstr>Длинные имена файлов</vt:lpstr>
      <vt:lpstr>Презентация PowerPoint</vt:lpstr>
      <vt:lpstr>Презентация PowerPoint</vt:lpstr>
      <vt:lpstr>Файловая система</vt:lpstr>
      <vt:lpstr>Презентация PowerPoint</vt:lpstr>
      <vt:lpstr>Одноуровневая файловая система</vt:lpstr>
      <vt:lpstr>Многоуровневая иерархическая файловая система</vt:lpstr>
      <vt:lpstr>Путь к файлу</vt:lpstr>
      <vt:lpstr>Полное имя файла</vt:lpstr>
      <vt:lpstr>Папка</vt:lpstr>
      <vt:lpstr>Иерархии папок Windows</vt:lpstr>
      <vt:lpstr>Стандартные действия с файлами</vt:lpstr>
      <vt:lpstr>Операции с файлами и папками</vt:lpstr>
      <vt:lpstr>Архивация файлов.  Программы-архиваторы</vt:lpstr>
      <vt:lpstr>Информационное пространство пользователя</vt:lpstr>
      <vt:lpstr>Организация файловых систем</vt:lpstr>
      <vt:lpstr>Организация файловых систем</vt:lpstr>
      <vt:lpstr>Список источников</vt:lpstr>
    </vt:vector>
  </TitlesOfParts>
  <Company>RFRTA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слайда отсутствует</dc:title>
  <dc:creator>K_L_B</dc:creator>
  <cp:lastModifiedBy>HOMMANDER</cp:lastModifiedBy>
  <cp:revision>166</cp:revision>
  <cp:lastPrinted>2006-09-18T11:46:39Z</cp:lastPrinted>
  <dcterms:created xsi:type="dcterms:W3CDTF">2002-09-15T08:06:25Z</dcterms:created>
  <dcterms:modified xsi:type="dcterms:W3CDTF">2022-03-13T15:48:08Z</dcterms:modified>
</cp:coreProperties>
</file>